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97"/>
  </p:notesMasterIdLst>
  <p:sldIdLst>
    <p:sldId id="256" r:id="rId2"/>
    <p:sldId id="258" r:id="rId3"/>
    <p:sldId id="488" r:id="rId4"/>
    <p:sldId id="489" r:id="rId5"/>
    <p:sldId id="491" r:id="rId6"/>
    <p:sldId id="419" r:id="rId7"/>
    <p:sldId id="422" r:id="rId8"/>
    <p:sldId id="423" r:id="rId9"/>
    <p:sldId id="424" r:id="rId10"/>
    <p:sldId id="260" r:id="rId11"/>
    <p:sldId id="431" r:id="rId12"/>
    <p:sldId id="436" r:id="rId13"/>
    <p:sldId id="437" r:id="rId14"/>
    <p:sldId id="459" r:id="rId15"/>
    <p:sldId id="492" r:id="rId16"/>
    <p:sldId id="460" r:id="rId17"/>
    <p:sldId id="505" r:id="rId18"/>
    <p:sldId id="261" r:id="rId19"/>
    <p:sldId id="439" r:id="rId20"/>
    <p:sldId id="493" r:id="rId21"/>
    <p:sldId id="257" r:id="rId22"/>
    <p:sldId id="506" r:id="rId23"/>
    <p:sldId id="438" r:id="rId24"/>
    <p:sldId id="262" r:id="rId25"/>
    <p:sldId id="497" r:id="rId26"/>
    <p:sldId id="498" r:id="rId27"/>
    <p:sldId id="265" r:id="rId28"/>
    <p:sldId id="266" r:id="rId29"/>
    <p:sldId id="267" r:id="rId30"/>
    <p:sldId id="499" r:id="rId31"/>
    <p:sldId id="500" r:id="rId32"/>
    <p:sldId id="501" r:id="rId33"/>
    <p:sldId id="502" r:id="rId34"/>
    <p:sldId id="503" r:id="rId35"/>
    <p:sldId id="504" r:id="rId36"/>
    <p:sldId id="443" r:id="rId37"/>
    <p:sldId id="444" r:id="rId38"/>
    <p:sldId id="445" r:id="rId39"/>
    <p:sldId id="446" r:id="rId40"/>
    <p:sldId id="447" r:id="rId41"/>
    <p:sldId id="448" r:id="rId42"/>
    <p:sldId id="449" r:id="rId43"/>
    <p:sldId id="450" r:id="rId44"/>
    <p:sldId id="453" r:id="rId45"/>
    <p:sldId id="454" r:id="rId46"/>
    <p:sldId id="455" r:id="rId47"/>
    <p:sldId id="451" r:id="rId48"/>
    <p:sldId id="456" r:id="rId49"/>
    <p:sldId id="457" r:id="rId50"/>
    <p:sldId id="458" r:id="rId51"/>
    <p:sldId id="263" r:id="rId52"/>
    <p:sldId id="264" r:id="rId53"/>
    <p:sldId id="268" r:id="rId54"/>
    <p:sldId id="269" r:id="rId55"/>
    <p:sldId id="270" r:id="rId56"/>
    <p:sldId id="278" r:id="rId57"/>
    <p:sldId id="279" r:id="rId58"/>
    <p:sldId id="461" r:id="rId59"/>
    <p:sldId id="462" r:id="rId60"/>
    <p:sldId id="280" r:id="rId61"/>
    <p:sldId id="281" r:id="rId62"/>
    <p:sldId id="282" r:id="rId63"/>
    <p:sldId id="463" r:id="rId64"/>
    <p:sldId id="283" r:id="rId65"/>
    <p:sldId id="464" r:id="rId66"/>
    <p:sldId id="465" r:id="rId67"/>
    <p:sldId id="466" r:id="rId68"/>
    <p:sldId id="284" r:id="rId69"/>
    <p:sldId id="286" r:id="rId70"/>
    <p:sldId id="495" r:id="rId71"/>
    <p:sldId id="496" r:id="rId72"/>
    <p:sldId id="287" r:id="rId73"/>
    <p:sldId id="470" r:id="rId74"/>
    <p:sldId id="471" r:id="rId75"/>
    <p:sldId id="472" r:id="rId76"/>
    <p:sldId id="473" r:id="rId77"/>
    <p:sldId id="288" r:id="rId78"/>
    <p:sldId id="474" r:id="rId79"/>
    <p:sldId id="475" r:id="rId80"/>
    <p:sldId id="289" r:id="rId81"/>
    <p:sldId id="476" r:id="rId82"/>
    <p:sldId id="477" r:id="rId83"/>
    <p:sldId id="478" r:id="rId84"/>
    <p:sldId id="479" r:id="rId85"/>
    <p:sldId id="296" r:id="rId86"/>
    <p:sldId id="299" r:id="rId87"/>
    <p:sldId id="480" r:id="rId88"/>
    <p:sldId id="481" r:id="rId89"/>
    <p:sldId id="482" r:id="rId90"/>
    <p:sldId id="301" r:id="rId91"/>
    <p:sldId id="483" r:id="rId92"/>
    <p:sldId id="304" r:id="rId93"/>
    <p:sldId id="305" r:id="rId94"/>
    <p:sldId id="306" r:id="rId95"/>
    <p:sldId id="307" r:id="rId96"/>
  </p:sldIdLst>
  <p:sldSz cx="12192000" cy="6858000"/>
  <p:notesSz cx="7315200" cy="9601200"/>
  <p:embeddedFontLst>
    <p:embeddedFont>
      <p:font typeface="Arial Narrow" panose="020B0606020202030204" pitchFamily="34" charset="0"/>
      <p:regular r:id="rId98"/>
      <p:bold r:id="rId99"/>
      <p:italic r:id="rId100"/>
      <p:boldItalic r:id="rId101"/>
    </p:embeddedFont>
    <p:embeddedFont>
      <p:font typeface="Comic Sans MS" panose="030F0702030302020204" pitchFamily="66" charset="0"/>
      <p:regular r:id="rId102"/>
      <p:bold r:id="rId103"/>
      <p:italic r:id="rId104"/>
      <p:boldItalic r:id="rId105"/>
    </p:embeddedFont>
    <p:embeddedFont>
      <p:font typeface="Consolas" panose="020B0609020204030204" pitchFamily="49" charset="0"/>
      <p:regular r:id="rId106"/>
      <p:bold r:id="rId107"/>
      <p:italic r:id="rId108"/>
      <p:boldItalic r:id="rId109"/>
    </p:embeddedFont>
    <p:embeddedFont>
      <p:font typeface="Trebuchet MS" panose="020B0603020202020204" pitchFamily="34" charset="0"/>
      <p:regular r:id="rId110"/>
      <p:bold r:id="rId111"/>
      <p:italic r:id="rId112"/>
      <p:boldItalic r:id="rId1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34" roundtripDataSignature="AMtx7mjCvlcHfuA0AOYjGA8OndmMYRw2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0033CC"/>
    <a:srgbClr val="00FF00"/>
    <a:srgbClr val="FF0000"/>
    <a:srgbClr val="FFFF00"/>
    <a:srgbClr val="FFFFFF"/>
    <a:srgbClr val="0066FF"/>
    <a:srgbClr val="CCFF99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6B4DEA-E50F-4456-8047-565ACA4D4DC4}" v="3" dt="2024-02-19T07:13:04.7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91" autoAdjust="0"/>
    <p:restoredTop sz="95380" autoAdjust="0"/>
  </p:normalViewPr>
  <p:slideViewPr>
    <p:cSldViewPr snapToGrid="0">
      <p:cViewPr varScale="1">
        <p:scale>
          <a:sx n="71" d="100"/>
          <a:sy n="71" d="100"/>
        </p:scale>
        <p:origin x="386" y="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5.fntdata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font" Target="fonts/font10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5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6.fntdata"/><Relationship Id="rId134" Type="http://customschemas.google.com/relationships/presentationmetadata" Target="metadata"/><Relationship Id="rId139" Type="http://schemas.microsoft.com/office/2016/11/relationships/changesInfo" Target="changesInfos/changesInfo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6.fntdata"/><Relationship Id="rId108" Type="http://schemas.openxmlformats.org/officeDocument/2006/relationships/font" Target="fonts/font11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2.fntdata"/><Relationship Id="rId101" Type="http://schemas.openxmlformats.org/officeDocument/2006/relationships/font" Target="fonts/font4.fntdata"/><Relationship Id="rId13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2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104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3.fntdata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3.fntdata"/><Relationship Id="rId105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4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manuel Ndashimye" userId="56599aae-b189-4ca8-bcbb-3c9c682009e8" providerId="ADAL" clId="{936B4DEA-E50F-4456-8047-565ACA4D4DC4}"/>
    <pc:docChg chg="undo redo custSel addSld delSld modSld sldOrd">
      <pc:chgData name="Emmanuel Ndashimye" userId="56599aae-b189-4ca8-bcbb-3c9c682009e8" providerId="ADAL" clId="{936B4DEA-E50F-4456-8047-565ACA4D4DC4}" dt="2024-02-19T07:49:36.969" v="71"/>
      <pc:docMkLst>
        <pc:docMk/>
      </pc:docMkLst>
      <pc:sldChg chg="delSp modSp mod">
        <pc:chgData name="Emmanuel Ndashimye" userId="56599aae-b189-4ca8-bcbb-3c9c682009e8" providerId="ADAL" clId="{936B4DEA-E50F-4456-8047-565ACA4D4DC4}" dt="2024-02-19T07:43:24.583" v="52" actId="14100"/>
        <pc:sldMkLst>
          <pc:docMk/>
          <pc:sldMk cId="0" sldId="256"/>
        </pc:sldMkLst>
        <pc:spChg chg="mod">
          <ac:chgData name="Emmanuel Ndashimye" userId="56599aae-b189-4ca8-bcbb-3c9c682009e8" providerId="ADAL" clId="{936B4DEA-E50F-4456-8047-565ACA4D4DC4}" dt="2024-02-19T07:43:13.312" v="49" actId="1076"/>
          <ac:spMkLst>
            <pc:docMk/>
            <pc:sldMk cId="0" sldId="256"/>
            <ac:spMk id="8" creationId="{B37AC982-D87F-53B5-C1B0-3B1AAD481789}"/>
          </ac:spMkLst>
        </pc:spChg>
        <pc:spChg chg="mod">
          <ac:chgData name="Emmanuel Ndashimye" userId="56599aae-b189-4ca8-bcbb-3c9c682009e8" providerId="ADAL" clId="{936B4DEA-E50F-4456-8047-565ACA4D4DC4}" dt="2024-02-19T07:43:24.583" v="52" actId="14100"/>
          <ac:spMkLst>
            <pc:docMk/>
            <pc:sldMk cId="0" sldId="256"/>
            <ac:spMk id="14" creationId="{E6C6A7C7-323B-3CC6-8ACF-636EFBC5366F}"/>
          </ac:spMkLst>
        </pc:spChg>
        <pc:picChg chg="del">
          <ac:chgData name="Emmanuel Ndashimye" userId="56599aae-b189-4ca8-bcbb-3c9c682009e8" providerId="ADAL" clId="{936B4DEA-E50F-4456-8047-565ACA4D4DC4}" dt="2024-02-19T07:43:08.818" v="47" actId="478"/>
          <ac:picMkLst>
            <pc:docMk/>
            <pc:sldMk cId="0" sldId="256"/>
            <ac:picMk id="9" creationId="{5C4AE2CE-FBE6-014A-631D-880679887D5F}"/>
          </ac:picMkLst>
        </pc:picChg>
        <pc:picChg chg="del">
          <ac:chgData name="Emmanuel Ndashimye" userId="56599aae-b189-4ca8-bcbb-3c9c682009e8" providerId="ADAL" clId="{936B4DEA-E50F-4456-8047-565ACA4D4DC4}" dt="2024-02-19T07:43:04.517" v="46" actId="478"/>
          <ac:picMkLst>
            <pc:docMk/>
            <pc:sldMk cId="0" sldId="256"/>
            <ac:picMk id="12" creationId="{8CAF01EB-AF2F-1C07-91D4-5F8219355EE1}"/>
          </ac:picMkLst>
        </pc:picChg>
        <pc:picChg chg="del">
          <ac:chgData name="Emmanuel Ndashimye" userId="56599aae-b189-4ca8-bcbb-3c9c682009e8" providerId="ADAL" clId="{936B4DEA-E50F-4456-8047-565ACA4D4DC4}" dt="2024-02-19T07:43:12.265" v="48" actId="478"/>
          <ac:picMkLst>
            <pc:docMk/>
            <pc:sldMk cId="0" sldId="256"/>
            <ac:picMk id="13" creationId="{BB168E16-71CB-522D-2F7A-C4C5C4DC3B31}"/>
          </ac:picMkLst>
        </pc:picChg>
      </pc:sldChg>
      <pc:sldChg chg="add">
        <pc:chgData name="Emmanuel Ndashimye" userId="56599aae-b189-4ca8-bcbb-3c9c682009e8" providerId="ADAL" clId="{936B4DEA-E50F-4456-8047-565ACA4D4DC4}" dt="2024-02-19T07:13:04.744" v="43"/>
        <pc:sldMkLst>
          <pc:docMk/>
          <pc:sldMk cId="2635992675" sldId="257"/>
        </pc:sldMkLst>
      </pc:sldChg>
      <pc:sldChg chg="modSp mod">
        <pc:chgData name="Emmanuel Ndashimye" userId="56599aae-b189-4ca8-bcbb-3c9c682009e8" providerId="ADAL" clId="{936B4DEA-E50F-4456-8047-565ACA4D4DC4}" dt="2024-02-19T05:43:21.224" v="29" actId="20577"/>
        <pc:sldMkLst>
          <pc:docMk/>
          <pc:sldMk cId="0" sldId="258"/>
        </pc:sldMkLst>
        <pc:spChg chg="mod">
          <ac:chgData name="Emmanuel Ndashimye" userId="56599aae-b189-4ca8-bcbb-3c9c682009e8" providerId="ADAL" clId="{936B4DEA-E50F-4456-8047-565ACA4D4DC4}" dt="2024-02-19T05:43:21.224" v="29" actId="20577"/>
          <ac:spMkLst>
            <pc:docMk/>
            <pc:sldMk cId="0" sldId="258"/>
            <ac:spMk id="80" creationId="{00000000-0000-0000-0000-000000000000}"/>
          </ac:spMkLst>
        </pc:spChg>
      </pc:sldChg>
      <pc:sldChg chg="add ord">
        <pc:chgData name="Emmanuel Ndashimye" userId="56599aae-b189-4ca8-bcbb-3c9c682009e8" providerId="ADAL" clId="{936B4DEA-E50F-4456-8047-565ACA4D4DC4}" dt="2024-02-19T07:49:23.141" v="69"/>
        <pc:sldMkLst>
          <pc:docMk/>
          <pc:sldMk cId="3516422948" sldId="261"/>
        </pc:sldMkLst>
      </pc:sldChg>
      <pc:sldChg chg="mod modShow">
        <pc:chgData name="Emmanuel Ndashimye" userId="56599aae-b189-4ca8-bcbb-3c9c682009e8" providerId="ADAL" clId="{936B4DEA-E50F-4456-8047-565ACA4D4DC4}" dt="2024-02-19T07:12:21.026" v="42" actId="729"/>
        <pc:sldMkLst>
          <pc:docMk/>
          <pc:sldMk cId="0" sldId="264"/>
        </pc:sldMkLst>
      </pc:sldChg>
      <pc:sldChg chg="add">
        <pc:chgData name="Emmanuel Ndashimye" userId="56599aae-b189-4ca8-bcbb-3c9c682009e8" providerId="ADAL" clId="{936B4DEA-E50F-4456-8047-565ACA4D4DC4}" dt="2024-02-18T19:11:45.217" v="4"/>
        <pc:sldMkLst>
          <pc:docMk/>
          <pc:sldMk cId="1454371233" sldId="265"/>
        </pc:sldMkLst>
      </pc:sldChg>
      <pc:sldChg chg="add">
        <pc:chgData name="Emmanuel Ndashimye" userId="56599aae-b189-4ca8-bcbb-3c9c682009e8" providerId="ADAL" clId="{936B4DEA-E50F-4456-8047-565ACA4D4DC4}" dt="2024-02-18T19:11:45.217" v="4"/>
        <pc:sldMkLst>
          <pc:docMk/>
          <pc:sldMk cId="700319058" sldId="266"/>
        </pc:sldMkLst>
      </pc:sldChg>
      <pc:sldChg chg="add">
        <pc:chgData name="Emmanuel Ndashimye" userId="56599aae-b189-4ca8-bcbb-3c9c682009e8" providerId="ADAL" clId="{936B4DEA-E50F-4456-8047-565ACA4D4DC4}" dt="2024-02-18T19:11:45.217" v="4"/>
        <pc:sldMkLst>
          <pc:docMk/>
          <pc:sldMk cId="2295920174" sldId="267"/>
        </pc:sldMkLst>
      </pc:sldChg>
      <pc:sldChg chg="mod modShow">
        <pc:chgData name="Emmanuel Ndashimye" userId="56599aae-b189-4ca8-bcbb-3c9c682009e8" providerId="ADAL" clId="{936B4DEA-E50F-4456-8047-565ACA4D4DC4}" dt="2024-02-19T05:41:53.612" v="10" actId="729"/>
        <pc:sldMkLst>
          <pc:docMk/>
          <pc:sldMk cId="0" sldId="268"/>
        </pc:sldMkLst>
      </pc:sldChg>
      <pc:sldChg chg="mod modShow">
        <pc:chgData name="Emmanuel Ndashimye" userId="56599aae-b189-4ca8-bcbb-3c9c682009e8" providerId="ADAL" clId="{936B4DEA-E50F-4456-8047-565ACA4D4DC4}" dt="2024-02-19T05:41:59.815" v="11" actId="729"/>
        <pc:sldMkLst>
          <pc:docMk/>
          <pc:sldMk cId="0" sldId="269"/>
        </pc:sldMkLst>
      </pc:sldChg>
      <pc:sldChg chg="del">
        <pc:chgData name="Emmanuel Ndashimye" userId="56599aae-b189-4ca8-bcbb-3c9c682009e8" providerId="ADAL" clId="{936B4DEA-E50F-4456-8047-565ACA4D4DC4}" dt="2024-02-19T05:42:11.904" v="13" actId="47"/>
        <pc:sldMkLst>
          <pc:docMk/>
          <pc:sldMk cId="0" sldId="271"/>
        </pc:sldMkLst>
      </pc:sldChg>
      <pc:sldChg chg="del">
        <pc:chgData name="Emmanuel Ndashimye" userId="56599aae-b189-4ca8-bcbb-3c9c682009e8" providerId="ADAL" clId="{936B4DEA-E50F-4456-8047-565ACA4D4DC4}" dt="2024-02-19T05:42:13.247" v="14" actId="47"/>
        <pc:sldMkLst>
          <pc:docMk/>
          <pc:sldMk cId="0" sldId="272"/>
        </pc:sldMkLst>
      </pc:sldChg>
      <pc:sldChg chg="del">
        <pc:chgData name="Emmanuel Ndashimye" userId="56599aae-b189-4ca8-bcbb-3c9c682009e8" providerId="ADAL" clId="{936B4DEA-E50F-4456-8047-565ACA4D4DC4}" dt="2024-02-19T05:42:15.874" v="15" actId="47"/>
        <pc:sldMkLst>
          <pc:docMk/>
          <pc:sldMk cId="0" sldId="273"/>
        </pc:sldMkLst>
      </pc:sldChg>
      <pc:sldChg chg="del">
        <pc:chgData name="Emmanuel Ndashimye" userId="56599aae-b189-4ca8-bcbb-3c9c682009e8" providerId="ADAL" clId="{936B4DEA-E50F-4456-8047-565ACA4D4DC4}" dt="2024-02-19T05:42:17.023" v="16" actId="47"/>
        <pc:sldMkLst>
          <pc:docMk/>
          <pc:sldMk cId="0" sldId="274"/>
        </pc:sldMkLst>
      </pc:sldChg>
      <pc:sldChg chg="del">
        <pc:chgData name="Emmanuel Ndashimye" userId="56599aae-b189-4ca8-bcbb-3c9c682009e8" providerId="ADAL" clId="{936B4DEA-E50F-4456-8047-565ACA4D4DC4}" dt="2024-02-19T05:42:18.763" v="17" actId="47"/>
        <pc:sldMkLst>
          <pc:docMk/>
          <pc:sldMk cId="0" sldId="276"/>
        </pc:sldMkLst>
      </pc:sldChg>
      <pc:sldChg chg="mod modShow">
        <pc:chgData name="Emmanuel Ndashimye" userId="56599aae-b189-4ca8-bcbb-3c9c682009e8" providerId="ADAL" clId="{936B4DEA-E50F-4456-8047-565ACA4D4DC4}" dt="2024-02-19T05:43:06.455" v="18" actId="729"/>
        <pc:sldMkLst>
          <pc:docMk/>
          <pc:sldMk cId="0" sldId="282"/>
        </pc:sldMkLst>
      </pc:sldChg>
      <pc:sldChg chg="mod modShow">
        <pc:chgData name="Emmanuel Ndashimye" userId="56599aae-b189-4ca8-bcbb-3c9c682009e8" providerId="ADAL" clId="{936B4DEA-E50F-4456-8047-565ACA4D4DC4}" dt="2024-02-19T05:43:06.455" v="18" actId="729"/>
        <pc:sldMkLst>
          <pc:docMk/>
          <pc:sldMk cId="0" sldId="283"/>
        </pc:sldMkLst>
      </pc:sldChg>
      <pc:sldChg chg="mod modShow">
        <pc:chgData name="Emmanuel Ndashimye" userId="56599aae-b189-4ca8-bcbb-3c9c682009e8" providerId="ADAL" clId="{936B4DEA-E50F-4456-8047-565ACA4D4DC4}" dt="2024-02-19T05:43:06.455" v="18" actId="729"/>
        <pc:sldMkLst>
          <pc:docMk/>
          <pc:sldMk cId="0" sldId="284"/>
        </pc:sldMkLst>
      </pc:sldChg>
      <pc:sldChg chg="mod modShow">
        <pc:chgData name="Emmanuel Ndashimye" userId="56599aae-b189-4ca8-bcbb-3c9c682009e8" providerId="ADAL" clId="{936B4DEA-E50F-4456-8047-565ACA4D4DC4}" dt="2024-02-19T05:43:06.455" v="18" actId="729"/>
        <pc:sldMkLst>
          <pc:docMk/>
          <pc:sldMk cId="0" sldId="286"/>
        </pc:sldMkLst>
      </pc:sldChg>
      <pc:sldChg chg="mod modShow">
        <pc:chgData name="Emmanuel Ndashimye" userId="56599aae-b189-4ca8-bcbb-3c9c682009e8" providerId="ADAL" clId="{936B4DEA-E50F-4456-8047-565ACA4D4DC4}" dt="2024-02-19T05:43:06.455" v="18" actId="729"/>
        <pc:sldMkLst>
          <pc:docMk/>
          <pc:sldMk cId="0" sldId="287"/>
        </pc:sldMkLst>
      </pc:sldChg>
      <pc:sldChg chg="mod modShow">
        <pc:chgData name="Emmanuel Ndashimye" userId="56599aae-b189-4ca8-bcbb-3c9c682009e8" providerId="ADAL" clId="{936B4DEA-E50F-4456-8047-565ACA4D4DC4}" dt="2024-02-19T05:43:06.455" v="18" actId="729"/>
        <pc:sldMkLst>
          <pc:docMk/>
          <pc:sldMk cId="0" sldId="288"/>
        </pc:sldMkLst>
      </pc:sldChg>
      <pc:sldChg chg="mod modShow">
        <pc:chgData name="Emmanuel Ndashimye" userId="56599aae-b189-4ca8-bcbb-3c9c682009e8" providerId="ADAL" clId="{936B4DEA-E50F-4456-8047-565ACA4D4DC4}" dt="2024-02-19T05:43:06.455" v="18" actId="729"/>
        <pc:sldMkLst>
          <pc:docMk/>
          <pc:sldMk cId="0" sldId="289"/>
        </pc:sldMkLst>
      </pc:sldChg>
      <pc:sldChg chg="mod modShow">
        <pc:chgData name="Emmanuel Ndashimye" userId="56599aae-b189-4ca8-bcbb-3c9c682009e8" providerId="ADAL" clId="{936B4DEA-E50F-4456-8047-565ACA4D4DC4}" dt="2024-02-19T05:43:06.455" v="18" actId="729"/>
        <pc:sldMkLst>
          <pc:docMk/>
          <pc:sldMk cId="0" sldId="296"/>
        </pc:sldMkLst>
      </pc:sldChg>
      <pc:sldChg chg="mod modShow">
        <pc:chgData name="Emmanuel Ndashimye" userId="56599aae-b189-4ca8-bcbb-3c9c682009e8" providerId="ADAL" clId="{936B4DEA-E50F-4456-8047-565ACA4D4DC4}" dt="2024-02-19T05:43:06.455" v="18" actId="729"/>
        <pc:sldMkLst>
          <pc:docMk/>
          <pc:sldMk cId="0" sldId="299"/>
        </pc:sldMkLst>
      </pc:sldChg>
      <pc:sldChg chg="mod modShow">
        <pc:chgData name="Emmanuel Ndashimye" userId="56599aae-b189-4ca8-bcbb-3c9c682009e8" providerId="ADAL" clId="{936B4DEA-E50F-4456-8047-565ACA4D4DC4}" dt="2024-02-19T05:43:06.455" v="18" actId="729"/>
        <pc:sldMkLst>
          <pc:docMk/>
          <pc:sldMk cId="0" sldId="301"/>
        </pc:sldMkLst>
      </pc:sldChg>
      <pc:sldChg chg="mod modShow">
        <pc:chgData name="Emmanuel Ndashimye" userId="56599aae-b189-4ca8-bcbb-3c9c682009e8" providerId="ADAL" clId="{936B4DEA-E50F-4456-8047-565ACA4D4DC4}" dt="2024-02-19T05:43:06.455" v="18" actId="729"/>
        <pc:sldMkLst>
          <pc:docMk/>
          <pc:sldMk cId="0" sldId="304"/>
        </pc:sldMkLst>
      </pc:sldChg>
      <pc:sldChg chg="mod modShow">
        <pc:chgData name="Emmanuel Ndashimye" userId="56599aae-b189-4ca8-bcbb-3c9c682009e8" providerId="ADAL" clId="{936B4DEA-E50F-4456-8047-565ACA4D4DC4}" dt="2024-02-19T05:43:06.455" v="18" actId="729"/>
        <pc:sldMkLst>
          <pc:docMk/>
          <pc:sldMk cId="0" sldId="305"/>
        </pc:sldMkLst>
      </pc:sldChg>
      <pc:sldChg chg="mod modShow">
        <pc:chgData name="Emmanuel Ndashimye" userId="56599aae-b189-4ca8-bcbb-3c9c682009e8" providerId="ADAL" clId="{936B4DEA-E50F-4456-8047-565ACA4D4DC4}" dt="2024-02-19T05:43:06.455" v="18" actId="729"/>
        <pc:sldMkLst>
          <pc:docMk/>
          <pc:sldMk cId="0" sldId="306"/>
        </pc:sldMkLst>
      </pc:sldChg>
      <pc:sldChg chg="mod modShow">
        <pc:chgData name="Emmanuel Ndashimye" userId="56599aae-b189-4ca8-bcbb-3c9c682009e8" providerId="ADAL" clId="{936B4DEA-E50F-4456-8047-565ACA4D4DC4}" dt="2024-02-19T05:43:06.455" v="18" actId="729"/>
        <pc:sldMkLst>
          <pc:docMk/>
          <pc:sldMk cId="0" sldId="307"/>
        </pc:sldMkLst>
      </pc:sldChg>
      <pc:sldChg chg="del mod modShow">
        <pc:chgData name="Emmanuel Ndashimye" userId="56599aae-b189-4ca8-bcbb-3c9c682009e8" providerId="ADAL" clId="{936B4DEA-E50F-4456-8047-565ACA4D4DC4}" dt="2024-02-19T05:44:01.753" v="31" actId="47"/>
        <pc:sldMkLst>
          <pc:docMk/>
          <pc:sldMk cId="1101539609" sldId="421"/>
        </pc:sldMkLst>
      </pc:sldChg>
      <pc:sldChg chg="del">
        <pc:chgData name="Emmanuel Ndashimye" userId="56599aae-b189-4ca8-bcbb-3c9c682009e8" providerId="ADAL" clId="{936B4DEA-E50F-4456-8047-565ACA4D4DC4}" dt="2024-02-18T19:10:23.959" v="0" actId="47"/>
        <pc:sldMkLst>
          <pc:docMk/>
          <pc:sldMk cId="1048027011" sldId="425"/>
        </pc:sldMkLst>
      </pc:sldChg>
      <pc:sldChg chg="del">
        <pc:chgData name="Emmanuel Ndashimye" userId="56599aae-b189-4ca8-bcbb-3c9c682009e8" providerId="ADAL" clId="{936B4DEA-E50F-4456-8047-565ACA4D4DC4}" dt="2024-02-19T07:45:11.580" v="59" actId="47"/>
        <pc:sldMkLst>
          <pc:docMk/>
          <pc:sldMk cId="3730540825" sldId="426"/>
        </pc:sldMkLst>
      </pc:sldChg>
      <pc:sldChg chg="del">
        <pc:chgData name="Emmanuel Ndashimye" userId="56599aae-b189-4ca8-bcbb-3c9c682009e8" providerId="ADAL" clId="{936B4DEA-E50F-4456-8047-565ACA4D4DC4}" dt="2024-02-19T07:45:11.711" v="60" actId="47"/>
        <pc:sldMkLst>
          <pc:docMk/>
          <pc:sldMk cId="2469953801" sldId="427"/>
        </pc:sldMkLst>
      </pc:sldChg>
      <pc:sldChg chg="del">
        <pc:chgData name="Emmanuel Ndashimye" userId="56599aae-b189-4ca8-bcbb-3c9c682009e8" providerId="ADAL" clId="{936B4DEA-E50F-4456-8047-565ACA4D4DC4}" dt="2024-02-19T05:44:44.778" v="32" actId="47"/>
        <pc:sldMkLst>
          <pc:docMk/>
          <pc:sldMk cId="2269693063" sldId="428"/>
        </pc:sldMkLst>
      </pc:sldChg>
      <pc:sldChg chg="del">
        <pc:chgData name="Emmanuel Ndashimye" userId="56599aae-b189-4ca8-bcbb-3c9c682009e8" providerId="ADAL" clId="{936B4DEA-E50F-4456-8047-565ACA4D4DC4}" dt="2024-02-19T05:45:14.425" v="35" actId="47"/>
        <pc:sldMkLst>
          <pc:docMk/>
          <pc:sldMk cId="600983783" sldId="429"/>
        </pc:sldMkLst>
      </pc:sldChg>
      <pc:sldChg chg="del">
        <pc:chgData name="Emmanuel Ndashimye" userId="56599aae-b189-4ca8-bcbb-3c9c682009e8" providerId="ADAL" clId="{936B4DEA-E50F-4456-8047-565ACA4D4DC4}" dt="2024-02-18T19:10:48.577" v="1" actId="47"/>
        <pc:sldMkLst>
          <pc:docMk/>
          <pc:sldMk cId="2022610068" sldId="430"/>
        </pc:sldMkLst>
      </pc:sldChg>
      <pc:sldChg chg="add del">
        <pc:chgData name="Emmanuel Ndashimye" userId="56599aae-b189-4ca8-bcbb-3c9c682009e8" providerId="ADAL" clId="{936B4DEA-E50F-4456-8047-565ACA4D4DC4}" dt="2024-02-19T07:45:38.990" v="63" actId="47"/>
        <pc:sldMkLst>
          <pc:docMk/>
          <pc:sldMk cId="195171655" sldId="432"/>
        </pc:sldMkLst>
      </pc:sldChg>
      <pc:sldChg chg="del">
        <pc:chgData name="Emmanuel Ndashimye" userId="56599aae-b189-4ca8-bcbb-3c9c682009e8" providerId="ADAL" clId="{936B4DEA-E50F-4456-8047-565ACA4D4DC4}" dt="2024-02-19T05:45:06.566" v="34" actId="47"/>
        <pc:sldMkLst>
          <pc:docMk/>
          <pc:sldMk cId="282906828" sldId="434"/>
        </pc:sldMkLst>
      </pc:sldChg>
      <pc:sldChg chg="del">
        <pc:chgData name="Emmanuel Ndashimye" userId="56599aae-b189-4ca8-bcbb-3c9c682009e8" providerId="ADAL" clId="{936B4DEA-E50F-4456-8047-565ACA4D4DC4}" dt="2024-02-19T05:45:02.146" v="33" actId="47"/>
        <pc:sldMkLst>
          <pc:docMk/>
          <pc:sldMk cId="403774196" sldId="435"/>
        </pc:sldMkLst>
      </pc:sldChg>
      <pc:sldChg chg="ord">
        <pc:chgData name="Emmanuel Ndashimye" userId="56599aae-b189-4ca8-bcbb-3c9c682009e8" providerId="ADAL" clId="{936B4DEA-E50F-4456-8047-565ACA4D4DC4}" dt="2024-02-19T07:49:36.969" v="71"/>
        <pc:sldMkLst>
          <pc:docMk/>
          <pc:sldMk cId="3963095757" sldId="438"/>
        </pc:sldMkLst>
      </pc:sldChg>
      <pc:sldChg chg="mod ord modShow">
        <pc:chgData name="Emmanuel Ndashimye" userId="56599aae-b189-4ca8-bcbb-3c9c682009e8" providerId="ADAL" clId="{936B4DEA-E50F-4456-8047-565ACA4D4DC4}" dt="2024-02-19T05:46:43.641" v="38" actId="729"/>
        <pc:sldMkLst>
          <pc:docMk/>
          <pc:sldMk cId="2303646350" sldId="439"/>
        </pc:sldMkLst>
      </pc:sldChg>
      <pc:sldChg chg="del">
        <pc:chgData name="Emmanuel Ndashimye" userId="56599aae-b189-4ca8-bcbb-3c9c682009e8" providerId="ADAL" clId="{936B4DEA-E50F-4456-8047-565ACA4D4DC4}" dt="2024-02-18T19:11:32.666" v="2" actId="47"/>
        <pc:sldMkLst>
          <pc:docMk/>
          <pc:sldMk cId="721546376" sldId="440"/>
        </pc:sldMkLst>
      </pc:sldChg>
      <pc:sldChg chg="del">
        <pc:chgData name="Emmanuel Ndashimye" userId="56599aae-b189-4ca8-bcbb-3c9c682009e8" providerId="ADAL" clId="{936B4DEA-E50F-4456-8047-565ACA4D4DC4}" dt="2024-02-18T19:11:37.026" v="3" actId="47"/>
        <pc:sldMkLst>
          <pc:docMk/>
          <pc:sldMk cId="1383848838" sldId="441"/>
        </pc:sldMkLst>
      </pc:sldChg>
      <pc:sldChg chg="del mod modShow">
        <pc:chgData name="Emmanuel Ndashimye" userId="56599aae-b189-4ca8-bcbb-3c9c682009e8" providerId="ADAL" clId="{936B4DEA-E50F-4456-8047-565ACA4D4DC4}" dt="2024-02-19T07:48:27.611" v="65" actId="47"/>
        <pc:sldMkLst>
          <pc:docMk/>
          <pc:sldMk cId="3462285351" sldId="442"/>
        </pc:sldMkLst>
      </pc:sldChg>
      <pc:sldChg chg="mod modShow">
        <pc:chgData name="Emmanuel Ndashimye" userId="56599aae-b189-4ca8-bcbb-3c9c682009e8" providerId="ADAL" clId="{936B4DEA-E50F-4456-8047-565ACA4D4DC4}" dt="2024-02-19T05:41:22.274" v="9" actId="729"/>
        <pc:sldMkLst>
          <pc:docMk/>
          <pc:sldMk cId="1142804797" sldId="443"/>
        </pc:sldMkLst>
      </pc:sldChg>
      <pc:sldChg chg="mod modShow">
        <pc:chgData name="Emmanuel Ndashimye" userId="56599aae-b189-4ca8-bcbb-3c9c682009e8" providerId="ADAL" clId="{936B4DEA-E50F-4456-8047-565ACA4D4DC4}" dt="2024-02-19T05:41:22.274" v="9" actId="729"/>
        <pc:sldMkLst>
          <pc:docMk/>
          <pc:sldMk cId="3847405840" sldId="444"/>
        </pc:sldMkLst>
      </pc:sldChg>
      <pc:sldChg chg="mod modShow">
        <pc:chgData name="Emmanuel Ndashimye" userId="56599aae-b189-4ca8-bcbb-3c9c682009e8" providerId="ADAL" clId="{936B4DEA-E50F-4456-8047-565ACA4D4DC4}" dt="2024-02-19T05:41:22.274" v="9" actId="729"/>
        <pc:sldMkLst>
          <pc:docMk/>
          <pc:sldMk cId="1527568563" sldId="445"/>
        </pc:sldMkLst>
      </pc:sldChg>
      <pc:sldChg chg="mod modShow">
        <pc:chgData name="Emmanuel Ndashimye" userId="56599aae-b189-4ca8-bcbb-3c9c682009e8" providerId="ADAL" clId="{936B4DEA-E50F-4456-8047-565ACA4D4DC4}" dt="2024-02-19T05:41:22.274" v="9" actId="729"/>
        <pc:sldMkLst>
          <pc:docMk/>
          <pc:sldMk cId="2627666312" sldId="446"/>
        </pc:sldMkLst>
      </pc:sldChg>
      <pc:sldChg chg="mod modShow">
        <pc:chgData name="Emmanuel Ndashimye" userId="56599aae-b189-4ca8-bcbb-3c9c682009e8" providerId="ADAL" clId="{936B4DEA-E50F-4456-8047-565ACA4D4DC4}" dt="2024-02-19T05:41:22.274" v="9" actId="729"/>
        <pc:sldMkLst>
          <pc:docMk/>
          <pc:sldMk cId="3460808995" sldId="447"/>
        </pc:sldMkLst>
      </pc:sldChg>
      <pc:sldChg chg="mod modShow">
        <pc:chgData name="Emmanuel Ndashimye" userId="56599aae-b189-4ca8-bcbb-3c9c682009e8" providerId="ADAL" clId="{936B4DEA-E50F-4456-8047-565ACA4D4DC4}" dt="2024-02-19T05:41:22.274" v="9" actId="729"/>
        <pc:sldMkLst>
          <pc:docMk/>
          <pc:sldMk cId="1041669514" sldId="448"/>
        </pc:sldMkLst>
      </pc:sldChg>
      <pc:sldChg chg="mod modShow">
        <pc:chgData name="Emmanuel Ndashimye" userId="56599aae-b189-4ca8-bcbb-3c9c682009e8" providerId="ADAL" clId="{936B4DEA-E50F-4456-8047-565ACA4D4DC4}" dt="2024-02-19T05:41:22.274" v="9" actId="729"/>
        <pc:sldMkLst>
          <pc:docMk/>
          <pc:sldMk cId="3958536447" sldId="449"/>
        </pc:sldMkLst>
      </pc:sldChg>
      <pc:sldChg chg="mod modShow">
        <pc:chgData name="Emmanuel Ndashimye" userId="56599aae-b189-4ca8-bcbb-3c9c682009e8" providerId="ADAL" clId="{936B4DEA-E50F-4456-8047-565ACA4D4DC4}" dt="2024-02-19T05:41:22.274" v="9" actId="729"/>
        <pc:sldMkLst>
          <pc:docMk/>
          <pc:sldMk cId="1193025389" sldId="450"/>
        </pc:sldMkLst>
      </pc:sldChg>
      <pc:sldChg chg="mod modShow">
        <pc:chgData name="Emmanuel Ndashimye" userId="56599aae-b189-4ca8-bcbb-3c9c682009e8" providerId="ADAL" clId="{936B4DEA-E50F-4456-8047-565ACA4D4DC4}" dt="2024-02-19T05:41:22.274" v="9" actId="729"/>
        <pc:sldMkLst>
          <pc:docMk/>
          <pc:sldMk cId="3898715994" sldId="451"/>
        </pc:sldMkLst>
      </pc:sldChg>
      <pc:sldChg chg="del">
        <pc:chgData name="Emmanuel Ndashimye" userId="56599aae-b189-4ca8-bcbb-3c9c682009e8" providerId="ADAL" clId="{936B4DEA-E50F-4456-8047-565ACA4D4DC4}" dt="2024-02-19T05:33:57.148" v="8" actId="47"/>
        <pc:sldMkLst>
          <pc:docMk/>
          <pc:sldMk cId="192207922" sldId="452"/>
        </pc:sldMkLst>
      </pc:sldChg>
      <pc:sldChg chg="mod modShow">
        <pc:chgData name="Emmanuel Ndashimye" userId="56599aae-b189-4ca8-bcbb-3c9c682009e8" providerId="ADAL" clId="{936B4DEA-E50F-4456-8047-565ACA4D4DC4}" dt="2024-02-19T05:41:22.274" v="9" actId="729"/>
        <pc:sldMkLst>
          <pc:docMk/>
          <pc:sldMk cId="768007637" sldId="453"/>
        </pc:sldMkLst>
      </pc:sldChg>
      <pc:sldChg chg="mod modShow">
        <pc:chgData name="Emmanuel Ndashimye" userId="56599aae-b189-4ca8-bcbb-3c9c682009e8" providerId="ADAL" clId="{936B4DEA-E50F-4456-8047-565ACA4D4DC4}" dt="2024-02-19T05:41:22.274" v="9" actId="729"/>
        <pc:sldMkLst>
          <pc:docMk/>
          <pc:sldMk cId="4114951147" sldId="454"/>
        </pc:sldMkLst>
      </pc:sldChg>
      <pc:sldChg chg="mod modShow">
        <pc:chgData name="Emmanuel Ndashimye" userId="56599aae-b189-4ca8-bcbb-3c9c682009e8" providerId="ADAL" clId="{936B4DEA-E50F-4456-8047-565ACA4D4DC4}" dt="2024-02-19T05:41:22.274" v="9" actId="729"/>
        <pc:sldMkLst>
          <pc:docMk/>
          <pc:sldMk cId="3861337316" sldId="455"/>
        </pc:sldMkLst>
      </pc:sldChg>
      <pc:sldChg chg="mod modShow">
        <pc:chgData name="Emmanuel Ndashimye" userId="56599aae-b189-4ca8-bcbb-3c9c682009e8" providerId="ADAL" clId="{936B4DEA-E50F-4456-8047-565ACA4D4DC4}" dt="2024-02-19T05:41:22.274" v="9" actId="729"/>
        <pc:sldMkLst>
          <pc:docMk/>
          <pc:sldMk cId="4093406812" sldId="456"/>
        </pc:sldMkLst>
      </pc:sldChg>
      <pc:sldChg chg="mod modShow">
        <pc:chgData name="Emmanuel Ndashimye" userId="56599aae-b189-4ca8-bcbb-3c9c682009e8" providerId="ADAL" clId="{936B4DEA-E50F-4456-8047-565ACA4D4DC4}" dt="2024-02-19T05:41:22.274" v="9" actId="729"/>
        <pc:sldMkLst>
          <pc:docMk/>
          <pc:sldMk cId="583680528" sldId="457"/>
        </pc:sldMkLst>
      </pc:sldChg>
      <pc:sldChg chg="mod modShow">
        <pc:chgData name="Emmanuel Ndashimye" userId="56599aae-b189-4ca8-bcbb-3c9c682009e8" providerId="ADAL" clId="{936B4DEA-E50F-4456-8047-565ACA4D4DC4}" dt="2024-02-19T05:41:22.274" v="9" actId="729"/>
        <pc:sldMkLst>
          <pc:docMk/>
          <pc:sldMk cId="3814766933" sldId="458"/>
        </pc:sldMkLst>
      </pc:sldChg>
      <pc:sldChg chg="modSp mod">
        <pc:chgData name="Emmanuel Ndashimye" userId="56599aae-b189-4ca8-bcbb-3c9c682009e8" providerId="ADAL" clId="{936B4DEA-E50F-4456-8047-565ACA4D4DC4}" dt="2024-02-19T07:47:49.927" v="64" actId="6549"/>
        <pc:sldMkLst>
          <pc:docMk/>
          <pc:sldMk cId="3615305624" sldId="460"/>
        </pc:sldMkLst>
        <pc:spChg chg="mod">
          <ac:chgData name="Emmanuel Ndashimye" userId="56599aae-b189-4ca8-bcbb-3c9c682009e8" providerId="ADAL" clId="{936B4DEA-E50F-4456-8047-565ACA4D4DC4}" dt="2024-02-19T07:47:49.927" v="64" actId="6549"/>
          <ac:spMkLst>
            <pc:docMk/>
            <pc:sldMk cId="3615305624" sldId="460"/>
            <ac:spMk id="3" creationId="{EF6A5CE9-790A-BFBE-5A6B-04265668D19D}"/>
          </ac:spMkLst>
        </pc:spChg>
      </pc:sldChg>
      <pc:sldChg chg="mod modShow">
        <pc:chgData name="Emmanuel Ndashimye" userId="56599aae-b189-4ca8-bcbb-3c9c682009e8" providerId="ADAL" clId="{936B4DEA-E50F-4456-8047-565ACA4D4DC4}" dt="2024-02-19T05:43:06.455" v="18" actId="729"/>
        <pc:sldMkLst>
          <pc:docMk/>
          <pc:sldMk cId="3920938563" sldId="463"/>
        </pc:sldMkLst>
      </pc:sldChg>
      <pc:sldChg chg="mod modShow">
        <pc:chgData name="Emmanuel Ndashimye" userId="56599aae-b189-4ca8-bcbb-3c9c682009e8" providerId="ADAL" clId="{936B4DEA-E50F-4456-8047-565ACA4D4DC4}" dt="2024-02-19T05:43:06.455" v="18" actId="729"/>
        <pc:sldMkLst>
          <pc:docMk/>
          <pc:sldMk cId="2492188360" sldId="464"/>
        </pc:sldMkLst>
      </pc:sldChg>
      <pc:sldChg chg="mod modShow">
        <pc:chgData name="Emmanuel Ndashimye" userId="56599aae-b189-4ca8-bcbb-3c9c682009e8" providerId="ADAL" clId="{936B4DEA-E50F-4456-8047-565ACA4D4DC4}" dt="2024-02-19T05:43:06.455" v="18" actId="729"/>
        <pc:sldMkLst>
          <pc:docMk/>
          <pc:sldMk cId="3556428396" sldId="465"/>
        </pc:sldMkLst>
      </pc:sldChg>
      <pc:sldChg chg="mod modShow">
        <pc:chgData name="Emmanuel Ndashimye" userId="56599aae-b189-4ca8-bcbb-3c9c682009e8" providerId="ADAL" clId="{936B4DEA-E50F-4456-8047-565ACA4D4DC4}" dt="2024-02-19T05:43:06.455" v="18" actId="729"/>
        <pc:sldMkLst>
          <pc:docMk/>
          <pc:sldMk cId="1360016481" sldId="466"/>
        </pc:sldMkLst>
      </pc:sldChg>
      <pc:sldChg chg="del">
        <pc:chgData name="Emmanuel Ndashimye" userId="56599aae-b189-4ca8-bcbb-3c9c682009e8" providerId="ADAL" clId="{936B4DEA-E50F-4456-8047-565ACA4D4DC4}" dt="2024-02-18T19:12:54.832" v="5" actId="47"/>
        <pc:sldMkLst>
          <pc:docMk/>
          <pc:sldMk cId="3080504455" sldId="467"/>
        </pc:sldMkLst>
      </pc:sldChg>
      <pc:sldChg chg="del">
        <pc:chgData name="Emmanuel Ndashimye" userId="56599aae-b189-4ca8-bcbb-3c9c682009e8" providerId="ADAL" clId="{936B4DEA-E50F-4456-8047-565ACA4D4DC4}" dt="2024-02-18T19:13:03.406" v="6" actId="47"/>
        <pc:sldMkLst>
          <pc:docMk/>
          <pc:sldMk cId="2111605078" sldId="468"/>
        </pc:sldMkLst>
      </pc:sldChg>
      <pc:sldChg chg="mod modShow">
        <pc:chgData name="Emmanuel Ndashimye" userId="56599aae-b189-4ca8-bcbb-3c9c682009e8" providerId="ADAL" clId="{936B4DEA-E50F-4456-8047-565ACA4D4DC4}" dt="2024-02-19T05:43:06.455" v="18" actId="729"/>
        <pc:sldMkLst>
          <pc:docMk/>
          <pc:sldMk cId="2810895273" sldId="470"/>
        </pc:sldMkLst>
      </pc:sldChg>
      <pc:sldChg chg="mod modShow">
        <pc:chgData name="Emmanuel Ndashimye" userId="56599aae-b189-4ca8-bcbb-3c9c682009e8" providerId="ADAL" clId="{936B4DEA-E50F-4456-8047-565ACA4D4DC4}" dt="2024-02-19T05:43:06.455" v="18" actId="729"/>
        <pc:sldMkLst>
          <pc:docMk/>
          <pc:sldMk cId="1691510041" sldId="471"/>
        </pc:sldMkLst>
      </pc:sldChg>
      <pc:sldChg chg="mod modShow">
        <pc:chgData name="Emmanuel Ndashimye" userId="56599aae-b189-4ca8-bcbb-3c9c682009e8" providerId="ADAL" clId="{936B4DEA-E50F-4456-8047-565ACA4D4DC4}" dt="2024-02-19T05:43:06.455" v="18" actId="729"/>
        <pc:sldMkLst>
          <pc:docMk/>
          <pc:sldMk cId="1738462789" sldId="472"/>
        </pc:sldMkLst>
      </pc:sldChg>
      <pc:sldChg chg="mod modShow">
        <pc:chgData name="Emmanuel Ndashimye" userId="56599aae-b189-4ca8-bcbb-3c9c682009e8" providerId="ADAL" clId="{936B4DEA-E50F-4456-8047-565ACA4D4DC4}" dt="2024-02-19T05:43:06.455" v="18" actId="729"/>
        <pc:sldMkLst>
          <pc:docMk/>
          <pc:sldMk cId="628054300" sldId="473"/>
        </pc:sldMkLst>
      </pc:sldChg>
      <pc:sldChg chg="mod modShow">
        <pc:chgData name="Emmanuel Ndashimye" userId="56599aae-b189-4ca8-bcbb-3c9c682009e8" providerId="ADAL" clId="{936B4DEA-E50F-4456-8047-565ACA4D4DC4}" dt="2024-02-19T05:43:06.455" v="18" actId="729"/>
        <pc:sldMkLst>
          <pc:docMk/>
          <pc:sldMk cId="1812949611" sldId="474"/>
        </pc:sldMkLst>
      </pc:sldChg>
      <pc:sldChg chg="mod modShow">
        <pc:chgData name="Emmanuel Ndashimye" userId="56599aae-b189-4ca8-bcbb-3c9c682009e8" providerId="ADAL" clId="{936B4DEA-E50F-4456-8047-565ACA4D4DC4}" dt="2024-02-19T05:43:06.455" v="18" actId="729"/>
        <pc:sldMkLst>
          <pc:docMk/>
          <pc:sldMk cId="3788239115" sldId="475"/>
        </pc:sldMkLst>
      </pc:sldChg>
      <pc:sldChg chg="mod modShow">
        <pc:chgData name="Emmanuel Ndashimye" userId="56599aae-b189-4ca8-bcbb-3c9c682009e8" providerId="ADAL" clId="{936B4DEA-E50F-4456-8047-565ACA4D4DC4}" dt="2024-02-19T05:43:06.455" v="18" actId="729"/>
        <pc:sldMkLst>
          <pc:docMk/>
          <pc:sldMk cId="714644344" sldId="476"/>
        </pc:sldMkLst>
      </pc:sldChg>
      <pc:sldChg chg="mod modShow">
        <pc:chgData name="Emmanuel Ndashimye" userId="56599aae-b189-4ca8-bcbb-3c9c682009e8" providerId="ADAL" clId="{936B4DEA-E50F-4456-8047-565ACA4D4DC4}" dt="2024-02-19T05:43:06.455" v="18" actId="729"/>
        <pc:sldMkLst>
          <pc:docMk/>
          <pc:sldMk cId="2908495607" sldId="477"/>
        </pc:sldMkLst>
      </pc:sldChg>
      <pc:sldChg chg="mod modShow">
        <pc:chgData name="Emmanuel Ndashimye" userId="56599aae-b189-4ca8-bcbb-3c9c682009e8" providerId="ADAL" clId="{936B4DEA-E50F-4456-8047-565ACA4D4DC4}" dt="2024-02-19T05:43:06.455" v="18" actId="729"/>
        <pc:sldMkLst>
          <pc:docMk/>
          <pc:sldMk cId="1553448855" sldId="478"/>
        </pc:sldMkLst>
      </pc:sldChg>
      <pc:sldChg chg="mod modShow">
        <pc:chgData name="Emmanuel Ndashimye" userId="56599aae-b189-4ca8-bcbb-3c9c682009e8" providerId="ADAL" clId="{936B4DEA-E50F-4456-8047-565ACA4D4DC4}" dt="2024-02-19T05:43:06.455" v="18" actId="729"/>
        <pc:sldMkLst>
          <pc:docMk/>
          <pc:sldMk cId="1198889850" sldId="479"/>
        </pc:sldMkLst>
      </pc:sldChg>
      <pc:sldChg chg="mod modShow">
        <pc:chgData name="Emmanuel Ndashimye" userId="56599aae-b189-4ca8-bcbb-3c9c682009e8" providerId="ADAL" clId="{936B4DEA-E50F-4456-8047-565ACA4D4DC4}" dt="2024-02-19T05:43:06.455" v="18" actId="729"/>
        <pc:sldMkLst>
          <pc:docMk/>
          <pc:sldMk cId="1887051403" sldId="480"/>
        </pc:sldMkLst>
      </pc:sldChg>
      <pc:sldChg chg="mod modShow">
        <pc:chgData name="Emmanuel Ndashimye" userId="56599aae-b189-4ca8-bcbb-3c9c682009e8" providerId="ADAL" clId="{936B4DEA-E50F-4456-8047-565ACA4D4DC4}" dt="2024-02-19T05:43:06.455" v="18" actId="729"/>
        <pc:sldMkLst>
          <pc:docMk/>
          <pc:sldMk cId="1970590495" sldId="481"/>
        </pc:sldMkLst>
      </pc:sldChg>
      <pc:sldChg chg="mod modShow">
        <pc:chgData name="Emmanuel Ndashimye" userId="56599aae-b189-4ca8-bcbb-3c9c682009e8" providerId="ADAL" clId="{936B4DEA-E50F-4456-8047-565ACA4D4DC4}" dt="2024-02-19T05:43:06.455" v="18" actId="729"/>
        <pc:sldMkLst>
          <pc:docMk/>
          <pc:sldMk cId="278134149" sldId="482"/>
        </pc:sldMkLst>
      </pc:sldChg>
      <pc:sldChg chg="mod modShow">
        <pc:chgData name="Emmanuel Ndashimye" userId="56599aae-b189-4ca8-bcbb-3c9c682009e8" providerId="ADAL" clId="{936B4DEA-E50F-4456-8047-565ACA4D4DC4}" dt="2024-02-19T05:43:06.455" v="18" actId="729"/>
        <pc:sldMkLst>
          <pc:docMk/>
          <pc:sldMk cId="3769882417" sldId="483"/>
        </pc:sldMkLst>
      </pc:sldChg>
      <pc:sldChg chg="ord">
        <pc:chgData name="Emmanuel Ndashimye" userId="56599aae-b189-4ca8-bcbb-3c9c682009e8" providerId="ADAL" clId="{936B4DEA-E50F-4456-8047-565ACA4D4DC4}" dt="2024-02-19T07:44:22.983" v="54"/>
        <pc:sldMkLst>
          <pc:docMk/>
          <pc:sldMk cId="691566900" sldId="488"/>
        </pc:sldMkLst>
      </pc:sldChg>
      <pc:sldChg chg="ord">
        <pc:chgData name="Emmanuel Ndashimye" userId="56599aae-b189-4ca8-bcbb-3c9c682009e8" providerId="ADAL" clId="{936B4DEA-E50F-4456-8047-565ACA4D4DC4}" dt="2024-02-19T07:44:22.983" v="54"/>
        <pc:sldMkLst>
          <pc:docMk/>
          <pc:sldMk cId="1672085905" sldId="489"/>
        </pc:sldMkLst>
      </pc:sldChg>
      <pc:sldChg chg="ord">
        <pc:chgData name="Emmanuel Ndashimye" userId="56599aae-b189-4ca8-bcbb-3c9c682009e8" providerId="ADAL" clId="{936B4DEA-E50F-4456-8047-565ACA4D4DC4}" dt="2024-02-19T07:44:33.185" v="58"/>
        <pc:sldMkLst>
          <pc:docMk/>
          <pc:sldMk cId="2616308026" sldId="491"/>
        </pc:sldMkLst>
      </pc:sldChg>
      <pc:sldChg chg="ord">
        <pc:chgData name="Emmanuel Ndashimye" userId="56599aae-b189-4ca8-bcbb-3c9c682009e8" providerId="ADAL" clId="{936B4DEA-E50F-4456-8047-565ACA4D4DC4}" dt="2024-02-19T05:48:11.480" v="40"/>
        <pc:sldMkLst>
          <pc:docMk/>
          <pc:sldMk cId="3775468429" sldId="493"/>
        </pc:sldMkLst>
      </pc:sldChg>
      <pc:sldChg chg="del">
        <pc:chgData name="Emmanuel Ndashimye" userId="56599aae-b189-4ca8-bcbb-3c9c682009e8" providerId="ADAL" clId="{936B4DEA-E50F-4456-8047-565ACA4D4DC4}" dt="2024-02-19T05:42:08.386" v="12" actId="47"/>
        <pc:sldMkLst>
          <pc:docMk/>
          <pc:sldMk cId="19562547" sldId="494"/>
        </pc:sldMkLst>
      </pc:sldChg>
      <pc:sldChg chg="mod modShow">
        <pc:chgData name="Emmanuel Ndashimye" userId="56599aae-b189-4ca8-bcbb-3c9c682009e8" providerId="ADAL" clId="{936B4DEA-E50F-4456-8047-565ACA4D4DC4}" dt="2024-02-19T05:43:06.455" v="18" actId="729"/>
        <pc:sldMkLst>
          <pc:docMk/>
          <pc:sldMk cId="1031995777" sldId="495"/>
        </pc:sldMkLst>
      </pc:sldChg>
      <pc:sldChg chg="mod modShow">
        <pc:chgData name="Emmanuel Ndashimye" userId="56599aae-b189-4ca8-bcbb-3c9c682009e8" providerId="ADAL" clId="{936B4DEA-E50F-4456-8047-565ACA4D4DC4}" dt="2024-02-19T05:43:06.455" v="18" actId="729"/>
        <pc:sldMkLst>
          <pc:docMk/>
          <pc:sldMk cId="1226914108" sldId="496"/>
        </pc:sldMkLst>
      </pc:sldChg>
      <pc:sldChg chg="add">
        <pc:chgData name="Emmanuel Ndashimye" userId="56599aae-b189-4ca8-bcbb-3c9c682009e8" providerId="ADAL" clId="{936B4DEA-E50F-4456-8047-565ACA4D4DC4}" dt="2024-02-18T19:11:45.217" v="4"/>
        <pc:sldMkLst>
          <pc:docMk/>
          <pc:sldMk cId="3128621880" sldId="498"/>
        </pc:sldMkLst>
      </pc:sldChg>
      <pc:sldChg chg="add">
        <pc:chgData name="Emmanuel Ndashimye" userId="56599aae-b189-4ca8-bcbb-3c9c682009e8" providerId="ADAL" clId="{936B4DEA-E50F-4456-8047-565ACA4D4DC4}" dt="2024-02-18T19:11:45.217" v="4"/>
        <pc:sldMkLst>
          <pc:docMk/>
          <pc:sldMk cId="1327133450" sldId="499"/>
        </pc:sldMkLst>
      </pc:sldChg>
      <pc:sldChg chg="add">
        <pc:chgData name="Emmanuel Ndashimye" userId="56599aae-b189-4ca8-bcbb-3c9c682009e8" providerId="ADAL" clId="{936B4DEA-E50F-4456-8047-565ACA4D4DC4}" dt="2024-02-18T19:11:45.217" v="4"/>
        <pc:sldMkLst>
          <pc:docMk/>
          <pc:sldMk cId="1980737166" sldId="500"/>
        </pc:sldMkLst>
      </pc:sldChg>
      <pc:sldChg chg="add">
        <pc:chgData name="Emmanuel Ndashimye" userId="56599aae-b189-4ca8-bcbb-3c9c682009e8" providerId="ADAL" clId="{936B4DEA-E50F-4456-8047-565ACA4D4DC4}" dt="2024-02-18T19:11:45.217" v="4"/>
        <pc:sldMkLst>
          <pc:docMk/>
          <pc:sldMk cId="1231733204" sldId="501"/>
        </pc:sldMkLst>
      </pc:sldChg>
      <pc:sldChg chg="add">
        <pc:chgData name="Emmanuel Ndashimye" userId="56599aae-b189-4ca8-bcbb-3c9c682009e8" providerId="ADAL" clId="{936B4DEA-E50F-4456-8047-565ACA4D4DC4}" dt="2024-02-18T19:11:45.217" v="4"/>
        <pc:sldMkLst>
          <pc:docMk/>
          <pc:sldMk cId="843563222" sldId="502"/>
        </pc:sldMkLst>
      </pc:sldChg>
      <pc:sldChg chg="add">
        <pc:chgData name="Emmanuel Ndashimye" userId="56599aae-b189-4ca8-bcbb-3c9c682009e8" providerId="ADAL" clId="{936B4DEA-E50F-4456-8047-565ACA4D4DC4}" dt="2024-02-18T19:11:45.217" v="4"/>
        <pc:sldMkLst>
          <pc:docMk/>
          <pc:sldMk cId="328440915" sldId="503"/>
        </pc:sldMkLst>
      </pc:sldChg>
      <pc:sldChg chg="add">
        <pc:chgData name="Emmanuel Ndashimye" userId="56599aae-b189-4ca8-bcbb-3c9c682009e8" providerId="ADAL" clId="{936B4DEA-E50F-4456-8047-565ACA4D4DC4}" dt="2024-02-18T19:11:45.217" v="4"/>
        <pc:sldMkLst>
          <pc:docMk/>
          <pc:sldMk cId="1595115927" sldId="504"/>
        </pc:sldMkLst>
      </pc:sldChg>
      <pc:sldChg chg="add ord">
        <pc:chgData name="Emmanuel Ndashimye" userId="56599aae-b189-4ca8-bcbb-3c9c682009e8" providerId="ADAL" clId="{936B4DEA-E50F-4456-8047-565ACA4D4DC4}" dt="2024-02-19T07:49:23.141" v="69"/>
        <pc:sldMkLst>
          <pc:docMk/>
          <pc:sldMk cId="3729800176" sldId="505"/>
        </pc:sldMkLst>
      </pc:sldChg>
      <pc:sldChg chg="add">
        <pc:chgData name="Emmanuel Ndashimye" userId="56599aae-b189-4ca8-bcbb-3c9c682009e8" providerId="ADAL" clId="{936B4DEA-E50F-4456-8047-565ACA4D4DC4}" dt="2024-02-19T07:13:04.744" v="43"/>
        <pc:sldMkLst>
          <pc:docMk/>
          <pc:sldMk cId="3050548411" sldId="50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143587" y="0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2"/>
          <p:cNvSpPr txBox="1">
            <a:spLocks noGrp="1"/>
          </p:cNvSpPr>
          <p:nvPr>
            <p:ph type="ctrTitle"/>
          </p:nvPr>
        </p:nvSpPr>
        <p:spPr>
          <a:xfrm>
            <a:off x="914400" y="1708013"/>
            <a:ext cx="6133072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2"/>
          <p:cNvSpPr txBox="1">
            <a:spLocks noGrp="1"/>
          </p:cNvSpPr>
          <p:nvPr>
            <p:ph type="subTitle" idx="1"/>
          </p:nvPr>
        </p:nvSpPr>
        <p:spPr>
          <a:xfrm>
            <a:off x="914400" y="3886200"/>
            <a:ext cx="6133072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SzPts val="1200"/>
              <a:buNone/>
              <a:defRPr sz="2000" b="0"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2"/>
          <p:cNvSpPr txBox="1">
            <a:spLocks noGrp="1"/>
          </p:cNvSpPr>
          <p:nvPr>
            <p:ph type="title"/>
          </p:nvPr>
        </p:nvSpPr>
        <p:spPr>
          <a:xfrm rot="5400000">
            <a:off x="7681914" y="1824039"/>
            <a:ext cx="6105525" cy="291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2"/>
          <p:cNvSpPr txBox="1">
            <a:spLocks noGrp="1"/>
          </p:cNvSpPr>
          <p:nvPr>
            <p:ph type="body" idx="1"/>
          </p:nvPr>
        </p:nvSpPr>
        <p:spPr>
          <a:xfrm rot="5400000">
            <a:off x="1748896" y="-991129"/>
            <a:ext cx="6105525" cy="854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480"/>
              </a:spcBef>
              <a:spcAft>
                <a:spcPts val="0"/>
              </a:spcAft>
              <a:buSzPts val="1440"/>
              <a:buChar char="⬛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68300" algn="l">
              <a:spcBef>
                <a:spcPts val="400"/>
              </a:spcBef>
              <a:spcAft>
                <a:spcPts val="0"/>
              </a:spcAft>
              <a:buSzPts val="2200"/>
              <a:buChar char="▪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30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, and 2 Content" type="objAndTwoObj">
  <p:cSld name="OBJECT_AND_TWO_OBJEC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3"/>
          <p:cNvSpPr txBox="1">
            <a:spLocks noGrp="1"/>
          </p:cNvSpPr>
          <p:nvPr>
            <p:ph type="title"/>
          </p:nvPr>
        </p:nvSpPr>
        <p:spPr>
          <a:xfrm>
            <a:off x="529168" y="228600"/>
            <a:ext cx="11662833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3"/>
          <p:cNvSpPr txBox="1">
            <a:spLocks noGrp="1"/>
          </p:cNvSpPr>
          <p:nvPr>
            <p:ph type="body" idx="1"/>
          </p:nvPr>
        </p:nvSpPr>
        <p:spPr>
          <a:xfrm>
            <a:off x="850901" y="1362075"/>
            <a:ext cx="5162551" cy="497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480"/>
              </a:spcBef>
              <a:spcAft>
                <a:spcPts val="0"/>
              </a:spcAft>
              <a:buSzPts val="1440"/>
              <a:buChar char="⬛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68300" algn="l">
              <a:spcBef>
                <a:spcPts val="400"/>
              </a:spcBef>
              <a:spcAft>
                <a:spcPts val="0"/>
              </a:spcAft>
              <a:buSzPts val="2200"/>
              <a:buChar char="▪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30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56" name="Google Shape;56;p93"/>
          <p:cNvSpPr txBox="1">
            <a:spLocks noGrp="1"/>
          </p:cNvSpPr>
          <p:nvPr>
            <p:ph type="body" idx="2"/>
          </p:nvPr>
        </p:nvSpPr>
        <p:spPr>
          <a:xfrm>
            <a:off x="6216651" y="1362076"/>
            <a:ext cx="5162549" cy="240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480"/>
              </a:spcBef>
              <a:spcAft>
                <a:spcPts val="0"/>
              </a:spcAft>
              <a:buSzPts val="1440"/>
              <a:buChar char="⬛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68300" algn="l">
              <a:spcBef>
                <a:spcPts val="400"/>
              </a:spcBef>
              <a:spcAft>
                <a:spcPts val="0"/>
              </a:spcAft>
              <a:buSzPts val="2200"/>
              <a:buChar char="▪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30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57" name="Google Shape;57;p93"/>
          <p:cNvSpPr txBox="1">
            <a:spLocks noGrp="1"/>
          </p:cNvSpPr>
          <p:nvPr>
            <p:ph type="body" idx="3"/>
          </p:nvPr>
        </p:nvSpPr>
        <p:spPr>
          <a:xfrm>
            <a:off x="6216651" y="3924301"/>
            <a:ext cx="5162549" cy="240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480"/>
              </a:spcBef>
              <a:spcAft>
                <a:spcPts val="0"/>
              </a:spcAft>
              <a:buSzPts val="1440"/>
              <a:buChar char="⬛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68300" algn="l">
              <a:spcBef>
                <a:spcPts val="400"/>
              </a:spcBef>
              <a:spcAft>
                <a:spcPts val="0"/>
              </a:spcAft>
              <a:buSzPts val="2200"/>
              <a:buChar char="▪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30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Content" type="txAndObj">
  <p:cSld name="TEXT_AND_OBJEC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4"/>
          <p:cNvSpPr txBox="1">
            <a:spLocks noGrp="1"/>
          </p:cNvSpPr>
          <p:nvPr>
            <p:ph type="title"/>
          </p:nvPr>
        </p:nvSpPr>
        <p:spPr>
          <a:xfrm>
            <a:off x="529168" y="228600"/>
            <a:ext cx="11662833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4"/>
          <p:cNvSpPr txBox="1">
            <a:spLocks noGrp="1"/>
          </p:cNvSpPr>
          <p:nvPr>
            <p:ph type="body" idx="1"/>
          </p:nvPr>
        </p:nvSpPr>
        <p:spPr>
          <a:xfrm>
            <a:off x="850901" y="1362075"/>
            <a:ext cx="5162551" cy="497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480"/>
              </a:spcBef>
              <a:spcAft>
                <a:spcPts val="0"/>
              </a:spcAft>
              <a:buSzPts val="1440"/>
              <a:buChar char="⬛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68300" algn="l">
              <a:spcBef>
                <a:spcPts val="400"/>
              </a:spcBef>
              <a:spcAft>
                <a:spcPts val="0"/>
              </a:spcAft>
              <a:buSzPts val="2200"/>
              <a:buChar char="▪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30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61" name="Google Shape;61;p94"/>
          <p:cNvSpPr txBox="1">
            <a:spLocks noGrp="1"/>
          </p:cNvSpPr>
          <p:nvPr>
            <p:ph type="body" idx="2"/>
          </p:nvPr>
        </p:nvSpPr>
        <p:spPr>
          <a:xfrm>
            <a:off x="6216651" y="1362075"/>
            <a:ext cx="5162549" cy="497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480"/>
              </a:spcBef>
              <a:spcAft>
                <a:spcPts val="0"/>
              </a:spcAft>
              <a:buSzPts val="1440"/>
              <a:buChar char="⬛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68300" algn="l">
              <a:spcBef>
                <a:spcPts val="400"/>
              </a:spcBef>
              <a:spcAft>
                <a:spcPts val="0"/>
              </a:spcAft>
              <a:buSzPts val="2200"/>
              <a:buChar char="▪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30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3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6" b="1" i="0">
                <a:solidFill>
                  <a:schemeClr val="tx1"/>
                </a:solidFill>
                <a:latin typeface="Arial Narrow"/>
                <a:cs typeface="Arial Narrow"/>
              </a:defRPr>
            </a:lvl1pPr>
          </a:lstStyle>
          <a:p>
            <a:pPr marL="33619">
              <a:spcBef>
                <a:spcPts val="62"/>
              </a:spcBef>
            </a:pPr>
            <a:fld id="{81D60167-4931-47E6-BA6A-407CBD079E47}" type="slidenum">
              <a:rPr lang="en-US" spc="-22" smtClean="0"/>
              <a:pPr marL="33619">
                <a:spcBef>
                  <a:spcPts val="62"/>
                </a:spcBef>
              </a:pPr>
              <a:t>‹#›</a:t>
            </a:fld>
            <a:endParaRPr lang="en-US" spc="-22" dirty="0"/>
          </a:p>
        </p:txBody>
      </p:sp>
    </p:spTree>
    <p:extLst>
      <p:ext uri="{BB962C8B-B14F-4D97-AF65-F5344CB8AC3E}">
        <p14:creationId xmlns:p14="http://schemas.microsoft.com/office/powerpoint/2010/main" val="27259785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6" b="1" i="0">
                <a:solidFill>
                  <a:schemeClr val="tx1"/>
                </a:solidFill>
                <a:latin typeface="Arial Narrow"/>
                <a:cs typeface="Arial Narrow"/>
              </a:defRPr>
            </a:lvl1pPr>
          </a:lstStyle>
          <a:p>
            <a:pPr marL="33619">
              <a:spcBef>
                <a:spcPts val="62"/>
              </a:spcBef>
            </a:pPr>
            <a:fld id="{81D60167-4931-47E6-BA6A-407CBD079E47}" type="slidenum">
              <a:rPr lang="en-US" spc="-22" smtClean="0"/>
              <a:pPr marL="33619">
                <a:spcBef>
                  <a:spcPts val="62"/>
                </a:spcBef>
              </a:pPr>
              <a:t>‹#›</a:t>
            </a:fld>
            <a:endParaRPr lang="en-US" spc="-22" dirty="0"/>
          </a:p>
        </p:txBody>
      </p:sp>
    </p:spTree>
    <p:extLst>
      <p:ext uri="{BB962C8B-B14F-4D97-AF65-F5344CB8AC3E}">
        <p14:creationId xmlns:p14="http://schemas.microsoft.com/office/powerpoint/2010/main" val="262263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3"/>
          <p:cNvSpPr txBox="1">
            <a:spLocks noGrp="1"/>
          </p:cNvSpPr>
          <p:nvPr>
            <p:ph type="title"/>
          </p:nvPr>
        </p:nvSpPr>
        <p:spPr>
          <a:xfrm>
            <a:off x="476025" y="435678"/>
            <a:ext cx="10122791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3"/>
          <p:cNvSpPr txBox="1">
            <a:spLocks noGrp="1"/>
          </p:cNvSpPr>
          <p:nvPr>
            <p:ph type="body" idx="1"/>
          </p:nvPr>
        </p:nvSpPr>
        <p:spPr>
          <a:xfrm>
            <a:off x="529167" y="1362075"/>
            <a:ext cx="10528300" cy="497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480"/>
              </a:spcBef>
              <a:spcAft>
                <a:spcPts val="0"/>
              </a:spcAft>
              <a:buSzPts val="1440"/>
              <a:buChar char="⬛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68300" algn="l">
              <a:spcBef>
                <a:spcPts val="400"/>
              </a:spcBef>
              <a:spcAft>
                <a:spcPts val="0"/>
              </a:spcAft>
              <a:buSzPts val="2200"/>
              <a:buChar char="▪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30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4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4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2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1980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5"/>
          <p:cNvSpPr txBox="1">
            <a:spLocks noGrp="1"/>
          </p:cNvSpPr>
          <p:nvPr>
            <p:ph type="title"/>
          </p:nvPr>
        </p:nvSpPr>
        <p:spPr>
          <a:xfrm>
            <a:off x="498787" y="371182"/>
            <a:ext cx="101219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85"/>
          <p:cNvSpPr txBox="1">
            <a:spLocks noGrp="1"/>
          </p:cNvSpPr>
          <p:nvPr>
            <p:ph type="body" idx="1"/>
          </p:nvPr>
        </p:nvSpPr>
        <p:spPr>
          <a:xfrm>
            <a:off x="850901" y="1362075"/>
            <a:ext cx="5162551" cy="497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5280" algn="l">
              <a:spcBef>
                <a:spcPts val="560"/>
              </a:spcBef>
              <a:spcAft>
                <a:spcPts val="0"/>
              </a:spcAft>
              <a:buSzPts val="1680"/>
              <a:buChar char="⬛"/>
              <a:defRPr sz="2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96240" algn="l">
              <a:spcBef>
                <a:spcPts val="480"/>
              </a:spcBef>
              <a:spcAft>
                <a:spcPts val="0"/>
              </a:spcAft>
              <a:buSzPts val="2640"/>
              <a:buChar char="▪"/>
              <a:defRPr sz="2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30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  <a:defRPr sz="20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29" name="Google Shape;29;p85"/>
          <p:cNvSpPr txBox="1">
            <a:spLocks noGrp="1"/>
          </p:cNvSpPr>
          <p:nvPr>
            <p:ph type="body" idx="2"/>
          </p:nvPr>
        </p:nvSpPr>
        <p:spPr>
          <a:xfrm>
            <a:off x="6216651" y="1362075"/>
            <a:ext cx="5162549" cy="497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5280" algn="l">
              <a:spcBef>
                <a:spcPts val="560"/>
              </a:spcBef>
              <a:spcAft>
                <a:spcPts val="0"/>
              </a:spcAft>
              <a:buSzPts val="1680"/>
              <a:buChar char="⬛"/>
              <a:defRPr sz="2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96240" algn="l">
              <a:spcBef>
                <a:spcPts val="480"/>
              </a:spcBef>
              <a:spcAft>
                <a:spcPts val="0"/>
              </a:spcAft>
              <a:buSzPts val="2640"/>
              <a:buChar char="▪"/>
              <a:defRPr sz="2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30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  <a:defRPr sz="20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6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1440"/>
              <a:buNone/>
              <a:defRPr sz="2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22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33" name="Google Shape;33;p86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480"/>
              </a:spcBef>
              <a:spcAft>
                <a:spcPts val="0"/>
              </a:spcAft>
              <a:buSzPts val="1440"/>
              <a:buChar char="⬛"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68300" algn="l">
              <a:spcBef>
                <a:spcPts val="400"/>
              </a:spcBef>
              <a:spcAft>
                <a:spcPts val="0"/>
              </a:spcAft>
              <a:buSzPts val="2200"/>
              <a:buChar char="▪"/>
              <a:defRPr sz="20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▪"/>
              <a:defRPr sz="18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–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34" name="Google Shape;34;p86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1440"/>
              <a:buNone/>
              <a:defRPr sz="2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22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35" name="Google Shape;35;p86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480"/>
              </a:spcBef>
              <a:spcAft>
                <a:spcPts val="0"/>
              </a:spcAft>
              <a:buSzPts val="1440"/>
              <a:buChar char="⬛"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68300" algn="l">
              <a:spcBef>
                <a:spcPts val="400"/>
              </a:spcBef>
              <a:spcAft>
                <a:spcPts val="0"/>
              </a:spcAft>
              <a:buSzPts val="2200"/>
              <a:buChar char="▪"/>
              <a:defRPr sz="20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▪"/>
              <a:defRPr sz="18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–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9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9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0520" algn="l">
              <a:spcBef>
                <a:spcPts val="640"/>
              </a:spcBef>
              <a:spcAft>
                <a:spcPts val="0"/>
              </a:spcAft>
              <a:buSzPts val="1920"/>
              <a:buChar char="⬛"/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24180" algn="l">
              <a:spcBef>
                <a:spcPts val="560"/>
              </a:spcBef>
              <a:spcAft>
                <a:spcPts val="0"/>
              </a:spcAft>
              <a:buSzPts val="3080"/>
              <a:buChar char="▪"/>
              <a:defRPr sz="28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051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20"/>
              <a:buChar char="▪"/>
              <a:defRPr sz="2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>
            <a:endParaRPr/>
          </a:p>
        </p:txBody>
      </p:sp>
      <p:sp>
        <p:nvSpPr>
          <p:cNvPr id="42" name="Google Shape;42;p89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84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132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0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0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90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84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132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1"/>
          <p:cNvSpPr txBox="1">
            <a:spLocks noGrp="1"/>
          </p:cNvSpPr>
          <p:nvPr>
            <p:ph type="title"/>
          </p:nvPr>
        </p:nvSpPr>
        <p:spPr>
          <a:xfrm>
            <a:off x="498787" y="371182"/>
            <a:ext cx="101219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1"/>
          <p:cNvSpPr txBox="1">
            <a:spLocks noGrp="1"/>
          </p:cNvSpPr>
          <p:nvPr>
            <p:ph type="body" idx="1"/>
          </p:nvPr>
        </p:nvSpPr>
        <p:spPr>
          <a:xfrm rot="5400000">
            <a:off x="3307292" y="-1416050"/>
            <a:ext cx="4972050" cy="10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480"/>
              </a:spcBef>
              <a:spcAft>
                <a:spcPts val="0"/>
              </a:spcAft>
              <a:buSzPts val="1440"/>
              <a:buChar char="⬛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68300" algn="l">
              <a:spcBef>
                <a:spcPts val="400"/>
              </a:spcBef>
              <a:spcAft>
                <a:spcPts val="0"/>
              </a:spcAft>
              <a:buSzPts val="2200"/>
              <a:buChar char="▪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30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1"/>
          <p:cNvSpPr txBox="1">
            <a:spLocks noGrp="1"/>
          </p:cNvSpPr>
          <p:nvPr>
            <p:ph type="title"/>
          </p:nvPr>
        </p:nvSpPr>
        <p:spPr>
          <a:xfrm>
            <a:off x="498787" y="371182"/>
            <a:ext cx="101219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11" name="Google Shape;11;p81"/>
          <p:cNvSpPr txBox="1">
            <a:spLocks noGrp="1"/>
          </p:cNvSpPr>
          <p:nvPr>
            <p:ph type="body" idx="1"/>
          </p:nvPr>
        </p:nvSpPr>
        <p:spPr>
          <a:xfrm>
            <a:off x="529167" y="1362075"/>
            <a:ext cx="10528300" cy="497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0040" algn="l" rtl="0">
              <a:spcBef>
                <a:spcPts val="480"/>
              </a:spcBef>
              <a:spcAft>
                <a:spcPts val="0"/>
              </a:spcAft>
              <a:buClr>
                <a:srgbClr val="990000"/>
              </a:buClr>
              <a:buSzPts val="1440"/>
              <a:buFont typeface="Noto Sans Symbols"/>
              <a:buChar char="⬛"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8300" algn="l" rtl="0">
              <a:spcBef>
                <a:spcPts val="400"/>
              </a:spcBef>
              <a:spcAft>
                <a:spcPts val="0"/>
              </a:spcAft>
              <a:buClr>
                <a:srgbClr val="990000"/>
              </a:buClr>
              <a:buSzPts val="22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81"/>
          <p:cNvSpPr/>
          <p:nvPr/>
        </p:nvSpPr>
        <p:spPr>
          <a:xfrm>
            <a:off x="0" y="0"/>
            <a:ext cx="12192000" cy="2286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" name="Google Shape;13;p81"/>
          <p:cNvSpPr/>
          <p:nvPr/>
        </p:nvSpPr>
        <p:spPr>
          <a:xfrm>
            <a:off x="11687175" y="6611780"/>
            <a:ext cx="40018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sz="2400" b="1" i="0" u="none" strike="noStrike" cap="none" dirty="0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4" name="Google Shape;14;p8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0557866" y="60980"/>
            <a:ext cx="1571313" cy="140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81" descr="ecelogo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28600" y="6284913"/>
            <a:ext cx="1828800" cy="42068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jp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7" Type="http://schemas.openxmlformats.org/officeDocument/2006/relationships/image" Target="../media/image58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">
            <a:extLst>
              <a:ext uri="{FF2B5EF4-FFF2-40B4-BE49-F238E27FC236}">
                <a16:creationId xmlns:a16="http://schemas.microsoft.com/office/drawing/2014/main" id="{B6822D2B-817D-89D2-6DFF-275D9384A49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00911" y="1280804"/>
            <a:ext cx="3404541" cy="442540"/>
          </a:xfrm>
          <a:prstGeom prst="rect">
            <a:avLst/>
          </a:prstGeom>
        </p:spPr>
      </p:pic>
      <p:pic>
        <p:nvPicPr>
          <p:cNvPr id="6" name="object 4">
            <a:extLst>
              <a:ext uri="{FF2B5EF4-FFF2-40B4-BE49-F238E27FC236}">
                <a16:creationId xmlns:a16="http://schemas.microsoft.com/office/drawing/2014/main" id="{394EF0C8-0114-E440-1D91-89C0CA70ADB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96784" y="6279279"/>
            <a:ext cx="9183601" cy="590864"/>
          </a:xfrm>
          <a:prstGeom prst="rect">
            <a:avLst/>
          </a:prstGeom>
        </p:spPr>
      </p:pic>
      <p:pic>
        <p:nvPicPr>
          <p:cNvPr id="7" name="object 5">
            <a:extLst>
              <a:ext uri="{FF2B5EF4-FFF2-40B4-BE49-F238E27FC236}">
                <a16:creationId xmlns:a16="http://schemas.microsoft.com/office/drawing/2014/main" id="{061521AE-02FC-5082-623C-93774422256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17349" y="6306510"/>
            <a:ext cx="2563295" cy="512658"/>
          </a:xfrm>
          <a:prstGeom prst="rect">
            <a:avLst/>
          </a:prstGeom>
        </p:spPr>
      </p:pic>
      <p:sp>
        <p:nvSpPr>
          <p:cNvPr id="8" name="object 6">
            <a:extLst>
              <a:ext uri="{FF2B5EF4-FFF2-40B4-BE49-F238E27FC236}">
                <a16:creationId xmlns:a16="http://schemas.microsoft.com/office/drawing/2014/main" id="{B37AC982-D87F-53B5-C1B0-3B1AAD481789}"/>
              </a:ext>
            </a:extLst>
          </p:cNvPr>
          <p:cNvSpPr/>
          <p:nvPr/>
        </p:nvSpPr>
        <p:spPr>
          <a:xfrm>
            <a:off x="0" y="110050"/>
            <a:ext cx="12192000" cy="6637900"/>
          </a:xfrm>
          <a:custGeom>
            <a:avLst/>
            <a:gdLst/>
            <a:ahLst/>
            <a:cxnLst/>
            <a:rect l="l" t="t" r="r" b="b"/>
            <a:pathLst>
              <a:path w="10058400" h="5657850">
                <a:moveTo>
                  <a:pt x="0" y="5657850"/>
                </a:moveTo>
                <a:lnTo>
                  <a:pt x="10058399" y="5657850"/>
                </a:lnTo>
                <a:lnTo>
                  <a:pt x="10058399" y="0"/>
                </a:lnTo>
                <a:lnTo>
                  <a:pt x="0" y="0"/>
                </a:lnTo>
                <a:lnTo>
                  <a:pt x="0" y="56578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0" name="object 8">
            <a:extLst>
              <a:ext uri="{FF2B5EF4-FFF2-40B4-BE49-F238E27FC236}">
                <a16:creationId xmlns:a16="http://schemas.microsoft.com/office/drawing/2014/main" id="{959CB162-10F5-B103-4563-ED1A413F2257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5954373"/>
            <a:ext cx="12192000" cy="915770"/>
          </a:xfrm>
          <a:prstGeom prst="rect">
            <a:avLst/>
          </a:prstGeom>
        </p:spPr>
      </p:pic>
      <p:sp>
        <p:nvSpPr>
          <p:cNvPr id="11" name="object 9">
            <a:extLst>
              <a:ext uri="{FF2B5EF4-FFF2-40B4-BE49-F238E27FC236}">
                <a16:creationId xmlns:a16="http://schemas.microsoft.com/office/drawing/2014/main" id="{9F05DEB2-73F1-9CA6-AE9F-3589F86B3B92}"/>
              </a:ext>
            </a:extLst>
          </p:cNvPr>
          <p:cNvSpPr/>
          <p:nvPr/>
        </p:nvSpPr>
        <p:spPr>
          <a:xfrm>
            <a:off x="0" y="5979773"/>
            <a:ext cx="12192000" cy="890539"/>
          </a:xfrm>
          <a:custGeom>
            <a:avLst/>
            <a:gdLst/>
            <a:ahLst/>
            <a:cxnLst/>
            <a:rect l="l" t="t" r="r" b="b"/>
            <a:pathLst>
              <a:path w="10058400" h="734695">
                <a:moveTo>
                  <a:pt x="0" y="0"/>
                </a:moveTo>
                <a:lnTo>
                  <a:pt x="0" y="734555"/>
                </a:lnTo>
                <a:lnTo>
                  <a:pt x="10058400" y="734555"/>
                </a:lnTo>
                <a:lnTo>
                  <a:pt x="10058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8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E6C6A7C7-323B-3CC6-8ACF-636EFBC5366F}"/>
              </a:ext>
            </a:extLst>
          </p:cNvPr>
          <p:cNvSpPr txBox="1"/>
          <p:nvPr/>
        </p:nvSpPr>
        <p:spPr>
          <a:xfrm>
            <a:off x="620448" y="2247282"/>
            <a:ext cx="10137200" cy="197425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spcBef>
                <a:spcPts val="120"/>
              </a:spcBef>
            </a:pPr>
            <a:r>
              <a:rPr lang="en-US" sz="4000" b="0" dirty="0">
                <a:solidFill>
                  <a:srgbClr val="AB15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Lecture</a:t>
            </a:r>
            <a:r>
              <a:rPr lang="en-US" sz="4000" b="0" spc="20" dirty="0">
                <a:solidFill>
                  <a:srgbClr val="AB15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9</a:t>
            </a:r>
            <a:r>
              <a:rPr lang="en-US" sz="4000" b="0" dirty="0">
                <a:solidFill>
                  <a:srgbClr val="AB15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4000" b="0" spc="25" dirty="0">
                <a:solidFill>
                  <a:srgbClr val="AB15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0" dirty="0">
                <a:solidFill>
                  <a:srgbClr val="AB15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 Mapped Inputs and Outputs </a:t>
            </a:r>
          </a:p>
          <a:p>
            <a:pPr>
              <a:spcBef>
                <a:spcPts val="120"/>
              </a:spcBef>
            </a:pPr>
            <a:r>
              <a:rPr lang="en-US" sz="4000" b="0" spc="-10" dirty="0">
                <a:solidFill>
                  <a:srgbClr val="AB15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4000" spc="-10" dirty="0">
                <a:solidFill>
                  <a:srgbClr val="AB15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Simple Peripherals</a:t>
            </a:r>
            <a:endParaRPr lang="en-US" sz="4000" b="0" spc="-10" dirty="0">
              <a:solidFill>
                <a:srgbClr val="AB15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 marR="5080">
              <a:lnSpc>
                <a:spcPct val="137500"/>
              </a:lnSpc>
              <a:spcBef>
                <a:spcPts val="95"/>
              </a:spcBef>
            </a:pP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 marR="5080">
              <a:lnSpc>
                <a:spcPct val="137500"/>
              </a:lnSpc>
              <a:spcBef>
                <a:spcPts val="95"/>
              </a:spcBef>
            </a:pP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2700" marR="5080">
              <a:lnSpc>
                <a:spcPct val="137500"/>
              </a:lnSpc>
              <a:spcBef>
                <a:spcPts val="95"/>
              </a:spcBef>
            </a:pPr>
            <a:endParaRPr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D310339-7992-1C56-CEC3-BF13D3268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229" y="2214568"/>
            <a:ext cx="4739625" cy="4482895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63612" rIns="0" bIns="0" rtlCol="0" anchor="ctr" anchorCtr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3600" dirty="0"/>
              <a:t>Interfacing</a:t>
            </a:r>
            <a:r>
              <a:rPr sz="3600" spc="-57" dirty="0"/>
              <a:t> </a:t>
            </a:r>
            <a:r>
              <a:rPr sz="3600" dirty="0"/>
              <a:t>Peripheral</a:t>
            </a:r>
            <a:r>
              <a:rPr sz="3600" spc="-53" dirty="0"/>
              <a:t> </a:t>
            </a:r>
            <a:r>
              <a:rPr sz="3600" dirty="0"/>
              <a:t>Devices</a:t>
            </a:r>
            <a:r>
              <a:rPr sz="3600" spc="-53" dirty="0"/>
              <a:t> </a:t>
            </a:r>
            <a:r>
              <a:rPr sz="3600" dirty="0"/>
              <a:t>to</a:t>
            </a:r>
            <a:r>
              <a:rPr sz="3600" spc="-53" dirty="0"/>
              <a:t> </a:t>
            </a:r>
            <a:r>
              <a:rPr sz="3600" dirty="0"/>
              <a:t>the</a:t>
            </a:r>
            <a:r>
              <a:rPr sz="3600" spc="-53" dirty="0"/>
              <a:t> </a:t>
            </a:r>
            <a:r>
              <a:rPr sz="3600" spc="-9" dirty="0"/>
              <a:t>Processor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800" b="1" i="0">
                <a:solidFill>
                  <a:schemeClr val="tx1"/>
                </a:solidFill>
                <a:latin typeface="Arial Narrow"/>
                <a:cs typeface="Arial Narrow"/>
              </a:defRPr>
            </a:lvl1pPr>
          </a:lstStyle>
          <a:p>
            <a:pPr marL="38100">
              <a:spcBef>
                <a:spcPts val="70"/>
              </a:spcBef>
            </a:pPr>
            <a:fld id="{81D60167-4931-47E6-BA6A-407CBD079E47}" type="slidenum">
              <a:rPr lang="en-US" spc="-25" smtClean="0"/>
              <a:pPr marL="38100">
                <a:spcBef>
                  <a:spcPts val="70"/>
                </a:spcBef>
              </a:pPr>
              <a:t>10</a:t>
            </a:fld>
            <a:endParaRPr spc="-22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6E932E-430C-4D21-84B7-C2130326EA83}"/>
              </a:ext>
            </a:extLst>
          </p:cNvPr>
          <p:cNvSpPr txBox="1"/>
          <p:nvPr/>
        </p:nvSpPr>
        <p:spPr>
          <a:xfrm>
            <a:off x="498787" y="1343810"/>
            <a:ext cx="1169321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5138" indent="-465138">
              <a:buFont typeface="Wingdings" panose="05000000000000000000" pitchFamily="2" charset="2"/>
              <a:buChar char="§"/>
              <a:tabLst>
                <a:tab pos="465138" algn="l"/>
                <a:tab pos="2176463" algn="l"/>
              </a:tabLst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Connecting to peripheral devices ➙ critical for embedded systems</a:t>
            </a:r>
          </a:p>
          <a:p>
            <a:pPr marL="914400" lvl="5" indent="-465138">
              <a:buFont typeface="Arial" panose="020B0604020202020204" pitchFamily="34" charset="0"/>
              <a:buChar char="•"/>
              <a:tabLst>
                <a:tab pos="465138" algn="l"/>
                <a:tab pos="2176463" algn="l"/>
              </a:tabLst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Inputs:  	Sensors</a:t>
            </a:r>
          </a:p>
          <a:p>
            <a:pPr marL="914400" lvl="5" indent="-465138">
              <a:buFont typeface="Arial" panose="020B0604020202020204" pitchFamily="34" charset="0"/>
              <a:buChar char="•"/>
              <a:tabLst>
                <a:tab pos="465138" algn="l"/>
                <a:tab pos="2176463" algn="l"/>
              </a:tabLst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Outputs:  	Actuators</a:t>
            </a:r>
          </a:p>
          <a:p>
            <a:pPr marL="465138" indent="-465138">
              <a:buFont typeface="Wingdings" panose="05000000000000000000" pitchFamily="2" charset="2"/>
              <a:buChar char="§"/>
              <a:tabLst>
                <a:tab pos="465138" algn="l"/>
                <a:tab pos="2176463" algn="l"/>
              </a:tabLst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5138" indent="-465138">
              <a:buFont typeface="Wingdings" panose="05000000000000000000" pitchFamily="2" charset="2"/>
              <a:buChar char="§"/>
              <a:tabLst>
                <a:tab pos="465138" algn="l"/>
                <a:tab pos="2176463" algn="l"/>
              </a:tabLst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Primarily, we need to know:</a:t>
            </a:r>
          </a:p>
          <a:p>
            <a:pPr marL="808037" lvl="7" indent="-342900">
              <a:buFont typeface="Arial" panose="020B0604020202020204" pitchFamily="34" charset="0"/>
              <a:buChar char="•"/>
              <a:tabLst>
                <a:tab pos="465138" algn="l"/>
                <a:tab pos="2176463" algn="l"/>
              </a:tabLst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How do we set up (configure) peripheral devices?</a:t>
            </a:r>
          </a:p>
          <a:p>
            <a:pPr marL="808037" lvl="7" indent="-342900">
              <a:buFont typeface="Arial" panose="020B0604020202020204" pitchFamily="34" charset="0"/>
              <a:buChar char="•"/>
              <a:tabLst>
                <a:tab pos="465138" algn="l"/>
                <a:tab pos="2176463" algn="l"/>
              </a:tabLst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How do we check the status of the devices?</a:t>
            </a:r>
          </a:p>
          <a:p>
            <a:pPr marL="808037" lvl="7" indent="-342900">
              <a:buFont typeface="Arial" panose="020B0604020202020204" pitchFamily="34" charset="0"/>
              <a:buChar char="•"/>
              <a:tabLst>
                <a:tab pos="465138" algn="l"/>
                <a:tab pos="2176463" algn="l"/>
              </a:tabLst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How do we send commands to the devices?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B0D2E-C9AF-8794-D09E-F34EB3069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86" y="371182"/>
            <a:ext cx="11693213" cy="762000"/>
          </a:xfrm>
        </p:spPr>
        <p:txBody>
          <a:bodyPr/>
          <a:lstStyle/>
          <a:p>
            <a:r>
              <a:rPr lang="en-US" sz="3600" dirty="0"/>
              <a:t>How Does the CPU Communicate with Its Peripherals?</a:t>
            </a:r>
          </a:p>
        </p:txBody>
      </p:sp>
    </p:spTree>
    <p:extLst>
      <p:ext uri="{BB962C8B-B14F-4D97-AF65-F5344CB8AC3E}">
        <p14:creationId xmlns:p14="http://schemas.microsoft.com/office/powerpoint/2010/main" val="2866201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C42554A-B000-CB77-00AF-1F5A362B1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86" y="371182"/>
            <a:ext cx="11693213" cy="762000"/>
          </a:xfrm>
        </p:spPr>
        <p:txBody>
          <a:bodyPr/>
          <a:lstStyle/>
          <a:p>
            <a:r>
              <a:rPr lang="en-US" sz="3600" dirty="0"/>
              <a:t>How Does the CPU Communicate with Its Peripherals?</a:t>
            </a:r>
          </a:p>
        </p:txBody>
      </p:sp>
      <p:pic>
        <p:nvPicPr>
          <p:cNvPr id="5" name="Picture 2" descr="No photo description available.">
            <a:extLst>
              <a:ext uri="{FF2B5EF4-FFF2-40B4-BE49-F238E27FC236}">
                <a16:creationId xmlns:a16="http://schemas.microsoft.com/office/drawing/2014/main" id="{37248FF4-7702-B1D5-A83C-97E7276AF9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" t="9759" r="50844" b="20815"/>
          <a:stretch/>
        </p:blipFill>
        <p:spPr bwMode="auto">
          <a:xfrm>
            <a:off x="178803" y="1217552"/>
            <a:ext cx="5082484" cy="274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No photo description available.">
            <a:extLst>
              <a:ext uri="{FF2B5EF4-FFF2-40B4-BE49-F238E27FC236}">
                <a16:creationId xmlns:a16="http://schemas.microsoft.com/office/drawing/2014/main" id="{D8D1C1DC-EBF5-1779-3486-1A85C9ADA5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00" t="9759" r="27148" b="20815"/>
          <a:stretch/>
        </p:blipFill>
        <p:spPr bwMode="auto">
          <a:xfrm>
            <a:off x="203196" y="3962402"/>
            <a:ext cx="2576427" cy="274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No photo description available.">
            <a:extLst>
              <a:ext uri="{FF2B5EF4-FFF2-40B4-BE49-F238E27FC236}">
                <a16:creationId xmlns:a16="http://schemas.microsoft.com/office/drawing/2014/main" id="{083BF21C-03C1-D8CF-C676-BA051CC8F6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7" t="9759" r="50844" b="20815"/>
          <a:stretch/>
        </p:blipFill>
        <p:spPr bwMode="auto">
          <a:xfrm>
            <a:off x="2866854" y="3962402"/>
            <a:ext cx="2394433" cy="274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EAD1C4-88A4-7D25-053B-45E59A7B2AAF}"/>
              </a:ext>
            </a:extLst>
          </p:cNvPr>
          <p:cNvSpPr txBox="1"/>
          <p:nvPr/>
        </p:nvSpPr>
        <p:spPr>
          <a:xfrm rot="20574525">
            <a:off x="3507973" y="5498908"/>
            <a:ext cx="5565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omic Sans MS" panose="030F0702030302020204" pitchFamily="66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75350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62186C3-D97E-C869-A816-FCEF83D6F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86" y="371182"/>
            <a:ext cx="11693213" cy="762000"/>
          </a:xfrm>
        </p:spPr>
        <p:txBody>
          <a:bodyPr/>
          <a:lstStyle/>
          <a:p>
            <a:r>
              <a:rPr lang="en-US" sz="3600" dirty="0"/>
              <a:t>How Does the CPU Communicate with Its Peripherals?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0F0A19-7AF3-648B-AD49-E668A92A6DFB}"/>
              </a:ext>
            </a:extLst>
          </p:cNvPr>
          <p:cNvSpPr/>
          <p:nvPr/>
        </p:nvSpPr>
        <p:spPr>
          <a:xfrm>
            <a:off x="5500918" y="1480458"/>
            <a:ext cx="6487886" cy="76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3FA143-582E-3861-7BA0-C5ACE2446CF7}"/>
              </a:ext>
            </a:extLst>
          </p:cNvPr>
          <p:cNvSpPr/>
          <p:nvPr/>
        </p:nvSpPr>
        <p:spPr>
          <a:xfrm>
            <a:off x="5500918" y="3438071"/>
            <a:ext cx="6487886" cy="76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Register Memory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BDFC0A-F34E-441C-165E-AA7A0DF0DA0E}"/>
              </a:ext>
            </a:extLst>
          </p:cNvPr>
          <p:cNvSpPr/>
          <p:nvPr/>
        </p:nvSpPr>
        <p:spPr>
          <a:xfrm>
            <a:off x="5500918" y="5402940"/>
            <a:ext cx="6487886" cy="76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Peripheral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D931B03F-597E-FABD-2DD8-E6AA7EDF5850}"/>
              </a:ext>
            </a:extLst>
          </p:cNvPr>
          <p:cNvSpPr/>
          <p:nvPr/>
        </p:nvSpPr>
        <p:spPr>
          <a:xfrm>
            <a:off x="6047018" y="2242458"/>
            <a:ext cx="1574796" cy="118654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C8DFB91A-9E6B-040F-8DA1-91986038759F}"/>
              </a:ext>
            </a:extLst>
          </p:cNvPr>
          <p:cNvSpPr/>
          <p:nvPr/>
        </p:nvSpPr>
        <p:spPr>
          <a:xfrm>
            <a:off x="6047018" y="4187373"/>
            <a:ext cx="1574796" cy="118654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86A0B1EC-CBC3-CC12-9A65-51B768B7C0B1}"/>
              </a:ext>
            </a:extLst>
          </p:cNvPr>
          <p:cNvSpPr/>
          <p:nvPr/>
        </p:nvSpPr>
        <p:spPr>
          <a:xfrm flipV="1">
            <a:off x="9842504" y="2254409"/>
            <a:ext cx="1574796" cy="118654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51F95A6D-134C-8FB9-830A-9E9919E8091C}"/>
              </a:ext>
            </a:extLst>
          </p:cNvPr>
          <p:cNvSpPr/>
          <p:nvPr/>
        </p:nvSpPr>
        <p:spPr>
          <a:xfrm flipV="1">
            <a:off x="9842504" y="4213838"/>
            <a:ext cx="1574796" cy="118654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No photo description available.">
            <a:extLst>
              <a:ext uri="{FF2B5EF4-FFF2-40B4-BE49-F238E27FC236}">
                <a16:creationId xmlns:a16="http://schemas.microsoft.com/office/drawing/2014/main" id="{112FB23D-5533-93BE-2B76-B9756288E8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" t="9759" r="50844" b="20815"/>
          <a:stretch/>
        </p:blipFill>
        <p:spPr bwMode="auto">
          <a:xfrm>
            <a:off x="178803" y="1217552"/>
            <a:ext cx="5082484" cy="274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No photo description available.">
            <a:extLst>
              <a:ext uri="{FF2B5EF4-FFF2-40B4-BE49-F238E27FC236}">
                <a16:creationId xmlns:a16="http://schemas.microsoft.com/office/drawing/2014/main" id="{9C69CC95-7BA3-3CAB-0260-9EA55174D2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00" t="9759" r="27148" b="20815"/>
          <a:stretch/>
        </p:blipFill>
        <p:spPr bwMode="auto">
          <a:xfrm>
            <a:off x="203196" y="3962402"/>
            <a:ext cx="2576427" cy="274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No photo description available.">
            <a:extLst>
              <a:ext uri="{FF2B5EF4-FFF2-40B4-BE49-F238E27FC236}">
                <a16:creationId xmlns:a16="http://schemas.microsoft.com/office/drawing/2014/main" id="{41C72FB7-FA98-7B29-DA0A-D3943D7C60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7" t="9759" r="50844" b="20815"/>
          <a:stretch/>
        </p:blipFill>
        <p:spPr bwMode="auto">
          <a:xfrm>
            <a:off x="2866854" y="3962402"/>
            <a:ext cx="2394433" cy="274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FDE1D85-3E5B-FF6C-65CF-7223557EF273}"/>
              </a:ext>
            </a:extLst>
          </p:cNvPr>
          <p:cNvSpPr txBox="1"/>
          <p:nvPr/>
        </p:nvSpPr>
        <p:spPr>
          <a:xfrm rot="20574525">
            <a:off x="3507973" y="5498908"/>
            <a:ext cx="5565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omic Sans MS" panose="030F0702030302020204" pitchFamily="66" charset="0"/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0F45EA-6961-C0CC-5D1E-DB406CF97CE8}"/>
              </a:ext>
            </a:extLst>
          </p:cNvPr>
          <p:cNvSpPr txBox="1"/>
          <p:nvPr/>
        </p:nvSpPr>
        <p:spPr>
          <a:xfrm>
            <a:off x="6447693" y="2450843"/>
            <a:ext cx="791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A80B86-8A0A-A32A-8076-E0DDB8F04D12}"/>
              </a:ext>
            </a:extLst>
          </p:cNvPr>
          <p:cNvSpPr txBox="1"/>
          <p:nvPr/>
        </p:nvSpPr>
        <p:spPr>
          <a:xfrm>
            <a:off x="10219593" y="2742943"/>
            <a:ext cx="791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814AEF-F3F0-FC12-358C-3B30DA3CFFA3}"/>
              </a:ext>
            </a:extLst>
          </p:cNvPr>
          <p:cNvSpPr txBox="1"/>
          <p:nvPr/>
        </p:nvSpPr>
        <p:spPr>
          <a:xfrm>
            <a:off x="6447693" y="4406643"/>
            <a:ext cx="791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0DEDFC-2825-5C86-F54C-736BD08F0843}"/>
              </a:ext>
            </a:extLst>
          </p:cNvPr>
          <p:cNvSpPr txBox="1"/>
          <p:nvPr/>
        </p:nvSpPr>
        <p:spPr>
          <a:xfrm>
            <a:off x="10219593" y="4698743"/>
            <a:ext cx="791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Bus</a:t>
            </a:r>
          </a:p>
        </p:txBody>
      </p:sp>
    </p:spTree>
    <p:extLst>
      <p:ext uri="{BB962C8B-B14F-4D97-AF65-F5344CB8AC3E}">
        <p14:creationId xmlns:p14="http://schemas.microsoft.com/office/powerpoint/2010/main" val="4037163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487BCE8-4D18-2A7F-CFB9-D087957E9D75}"/>
              </a:ext>
            </a:extLst>
          </p:cNvPr>
          <p:cNvSpPr txBox="1"/>
          <p:nvPr/>
        </p:nvSpPr>
        <p:spPr>
          <a:xfrm>
            <a:off x="77872" y="1278326"/>
            <a:ext cx="65696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465138" algn="l"/>
                <a:tab pos="2176463" algn="l"/>
              </a:tabLst>
            </a:pPr>
            <a:r>
              <a:rPr lang="en-US" sz="2400" b="1" u="sng" dirty="0">
                <a:solidFill>
                  <a:srgbClr val="0033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 Mapped I/O</a:t>
            </a:r>
          </a:p>
          <a:p>
            <a:pPr marL="465138" indent="-465138">
              <a:buFont typeface="Wingdings" panose="05000000000000000000" pitchFamily="2" charset="2"/>
              <a:buChar char="§"/>
              <a:tabLst>
                <a:tab pos="465138" algn="l"/>
                <a:tab pos="2176463" algn="l"/>
              </a:tabLst>
            </a:pPr>
            <a:r>
              <a:rPr lang="en-US" sz="2400" dirty="0">
                <a:solidFill>
                  <a:srgbClr val="0033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Peripheral registers are mapped                               in memory address space at specific locations</a:t>
            </a:r>
          </a:p>
          <a:p>
            <a:pPr marL="465138" indent="-465138">
              <a:buFont typeface="Wingdings" panose="05000000000000000000" pitchFamily="2" charset="2"/>
              <a:buChar char="§"/>
              <a:tabLst>
                <a:tab pos="465138" algn="l"/>
                <a:tab pos="2176463" algn="l"/>
              </a:tabLst>
            </a:pPr>
            <a:r>
              <a:rPr lang="en-US" sz="2400" dirty="0">
                <a:solidFill>
                  <a:srgbClr val="0033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Standard load/store access</a:t>
            </a:r>
          </a:p>
          <a:p>
            <a:pPr>
              <a:tabLst>
                <a:tab pos="465138" algn="l"/>
                <a:tab pos="2176463" algn="l"/>
              </a:tabLst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5138" indent="-465138">
              <a:buFont typeface="Wingdings" panose="05000000000000000000" pitchFamily="2" charset="2"/>
              <a:buChar char="§"/>
              <a:tabLst>
                <a:tab pos="465138" algn="l"/>
                <a:tab pos="2176463" algn="l"/>
              </a:tabLst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3DBCEB-08C4-21BF-C1A8-07BD133F1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88996"/>
            <a:ext cx="6090700" cy="6469004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9C308101-0AB1-A876-86ED-8DC82C6EA1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6025" y="224151"/>
            <a:ext cx="10122791" cy="1185053"/>
          </a:xfrm>
          <a:prstGeom prst="rect">
            <a:avLst/>
          </a:prstGeom>
        </p:spPr>
        <p:txBody>
          <a:bodyPr spcFirstLastPara="1" vert="horz" wrap="square" lIns="0" tIns="63612" rIns="0" bIns="0" rtlCol="0" anchor="ctr" anchorCtr="0">
            <a:spAutoFit/>
          </a:bodyPr>
          <a:lstStyle/>
          <a:p>
            <a:pPr marL="11206">
              <a:spcBef>
                <a:spcPts val="106"/>
              </a:spcBef>
            </a:pPr>
            <a:r>
              <a:rPr lang="en-US" sz="3600" dirty="0">
                <a:solidFill>
                  <a:srgbClr val="0033CC"/>
                </a:solidFill>
              </a:rPr>
              <a:t>Memory Mapped I/O </a:t>
            </a:r>
            <a:r>
              <a:rPr lang="en-US" sz="3600" dirty="0"/>
              <a:t> </a:t>
            </a:r>
            <a:br>
              <a:rPr lang="en-US" sz="3600" dirty="0"/>
            </a:br>
            <a:endParaRPr sz="3600" spc="-9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D9D09A0-F2F3-794D-54CB-C61A4639B361}"/>
              </a:ext>
            </a:extLst>
          </p:cNvPr>
          <p:cNvSpPr/>
          <p:nvPr/>
        </p:nvSpPr>
        <p:spPr>
          <a:xfrm>
            <a:off x="3124200" y="1511300"/>
            <a:ext cx="5664200" cy="825500"/>
          </a:xfrm>
          <a:custGeom>
            <a:avLst/>
            <a:gdLst>
              <a:gd name="connsiteX0" fmla="*/ 0 w 5664200"/>
              <a:gd name="connsiteY0" fmla="*/ 0 h 825500"/>
              <a:gd name="connsiteX1" fmla="*/ 762000 w 5664200"/>
              <a:gd name="connsiteY1" fmla="*/ 38100 h 825500"/>
              <a:gd name="connsiteX2" fmla="*/ 2019300 w 5664200"/>
              <a:gd name="connsiteY2" fmla="*/ 88900 h 825500"/>
              <a:gd name="connsiteX3" fmla="*/ 2413000 w 5664200"/>
              <a:gd name="connsiteY3" fmla="*/ 127000 h 825500"/>
              <a:gd name="connsiteX4" fmla="*/ 2641600 w 5664200"/>
              <a:gd name="connsiteY4" fmla="*/ 165100 h 825500"/>
              <a:gd name="connsiteX5" fmla="*/ 2933700 w 5664200"/>
              <a:gd name="connsiteY5" fmla="*/ 292100 h 825500"/>
              <a:gd name="connsiteX6" fmla="*/ 3175000 w 5664200"/>
              <a:gd name="connsiteY6" fmla="*/ 469900 h 825500"/>
              <a:gd name="connsiteX7" fmla="*/ 3467100 w 5664200"/>
              <a:gd name="connsiteY7" fmla="*/ 622300 h 825500"/>
              <a:gd name="connsiteX8" fmla="*/ 3594100 w 5664200"/>
              <a:gd name="connsiteY8" fmla="*/ 673100 h 825500"/>
              <a:gd name="connsiteX9" fmla="*/ 3683000 w 5664200"/>
              <a:gd name="connsiteY9" fmla="*/ 698500 h 825500"/>
              <a:gd name="connsiteX10" fmla="*/ 3759200 w 5664200"/>
              <a:gd name="connsiteY10" fmla="*/ 723900 h 825500"/>
              <a:gd name="connsiteX11" fmla="*/ 3860800 w 5664200"/>
              <a:gd name="connsiteY11" fmla="*/ 762000 h 825500"/>
              <a:gd name="connsiteX12" fmla="*/ 4140200 w 5664200"/>
              <a:gd name="connsiteY12" fmla="*/ 825500 h 825500"/>
              <a:gd name="connsiteX13" fmla="*/ 5067300 w 5664200"/>
              <a:gd name="connsiteY13" fmla="*/ 723900 h 825500"/>
              <a:gd name="connsiteX14" fmla="*/ 5257800 w 5664200"/>
              <a:gd name="connsiteY14" fmla="*/ 660400 h 825500"/>
              <a:gd name="connsiteX15" fmla="*/ 5549900 w 5664200"/>
              <a:gd name="connsiteY15" fmla="*/ 469900 h 825500"/>
              <a:gd name="connsiteX16" fmla="*/ 5600700 w 5664200"/>
              <a:gd name="connsiteY16" fmla="*/ 406400 h 825500"/>
              <a:gd name="connsiteX17" fmla="*/ 5664200 w 5664200"/>
              <a:gd name="connsiteY17" fmla="*/ 342900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64200" h="825500">
                <a:moveTo>
                  <a:pt x="0" y="0"/>
                </a:moveTo>
                <a:cubicBezTo>
                  <a:pt x="298220" y="99407"/>
                  <a:pt x="5762" y="10348"/>
                  <a:pt x="762000" y="38100"/>
                </a:cubicBezTo>
                <a:cubicBezTo>
                  <a:pt x="2776635" y="112032"/>
                  <a:pt x="324412" y="50380"/>
                  <a:pt x="2019300" y="88900"/>
                </a:cubicBezTo>
                <a:cubicBezTo>
                  <a:pt x="2102852" y="95863"/>
                  <a:pt x="2358114" y="116023"/>
                  <a:pt x="2413000" y="127000"/>
                </a:cubicBezTo>
                <a:cubicBezTo>
                  <a:pt x="2573467" y="159093"/>
                  <a:pt x="2497162" y="147045"/>
                  <a:pt x="2641600" y="165100"/>
                </a:cubicBezTo>
                <a:cubicBezTo>
                  <a:pt x="2754009" y="197217"/>
                  <a:pt x="2824086" y="211332"/>
                  <a:pt x="2933700" y="292100"/>
                </a:cubicBezTo>
                <a:cubicBezTo>
                  <a:pt x="3014133" y="351367"/>
                  <a:pt x="3086421" y="423685"/>
                  <a:pt x="3175000" y="469900"/>
                </a:cubicBezTo>
                <a:cubicBezTo>
                  <a:pt x="3272367" y="520700"/>
                  <a:pt x="3365133" y="581513"/>
                  <a:pt x="3467100" y="622300"/>
                </a:cubicBezTo>
                <a:cubicBezTo>
                  <a:pt x="3509433" y="639233"/>
                  <a:pt x="3551105" y="657925"/>
                  <a:pt x="3594100" y="673100"/>
                </a:cubicBezTo>
                <a:cubicBezTo>
                  <a:pt x="3623162" y="683357"/>
                  <a:pt x="3653544" y="689437"/>
                  <a:pt x="3683000" y="698500"/>
                </a:cubicBezTo>
                <a:cubicBezTo>
                  <a:pt x="3708590" y="706374"/>
                  <a:pt x="3733986" y="714895"/>
                  <a:pt x="3759200" y="723900"/>
                </a:cubicBezTo>
                <a:cubicBezTo>
                  <a:pt x="3793262" y="736065"/>
                  <a:pt x="3826277" y="751212"/>
                  <a:pt x="3860800" y="762000"/>
                </a:cubicBezTo>
                <a:cubicBezTo>
                  <a:pt x="3919128" y="780228"/>
                  <a:pt x="4105497" y="818064"/>
                  <a:pt x="4140200" y="825500"/>
                </a:cubicBezTo>
                <a:cubicBezTo>
                  <a:pt x="4510355" y="797564"/>
                  <a:pt x="4741957" y="807560"/>
                  <a:pt x="5067300" y="723900"/>
                </a:cubicBezTo>
                <a:cubicBezTo>
                  <a:pt x="5132126" y="707230"/>
                  <a:pt x="5197548" y="689554"/>
                  <a:pt x="5257800" y="660400"/>
                </a:cubicBezTo>
                <a:cubicBezTo>
                  <a:pt x="5259549" y="659554"/>
                  <a:pt x="5501929" y="513510"/>
                  <a:pt x="5549900" y="469900"/>
                </a:cubicBezTo>
                <a:cubicBezTo>
                  <a:pt x="5569957" y="451666"/>
                  <a:pt x="5582567" y="426548"/>
                  <a:pt x="5600700" y="406400"/>
                </a:cubicBezTo>
                <a:cubicBezTo>
                  <a:pt x="5620725" y="384150"/>
                  <a:pt x="5664200" y="342900"/>
                  <a:pt x="5664200" y="342900"/>
                </a:cubicBezTo>
              </a:path>
            </a:pathLst>
          </a:custGeom>
          <a:noFill/>
          <a:ln>
            <a:solidFill>
              <a:srgbClr val="0033CC"/>
            </a:solidFill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969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0F5150-82A9-E366-A5BC-69207EF74F10}"/>
              </a:ext>
            </a:extLst>
          </p:cNvPr>
          <p:cNvSpPr txBox="1"/>
          <p:nvPr/>
        </p:nvSpPr>
        <p:spPr>
          <a:xfrm>
            <a:off x="77872" y="1278326"/>
            <a:ext cx="656967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465138" algn="l"/>
                <a:tab pos="2176463" algn="l"/>
              </a:tabLst>
            </a:pPr>
            <a:r>
              <a:rPr lang="en-US" sz="2400" b="1" u="sng" dirty="0">
                <a:solidFill>
                  <a:srgbClr val="0033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 Mapped I/O</a:t>
            </a:r>
          </a:p>
          <a:p>
            <a:pPr marL="465138" indent="-465138">
              <a:buFont typeface="Wingdings" panose="05000000000000000000" pitchFamily="2" charset="2"/>
              <a:buChar char="§"/>
              <a:tabLst>
                <a:tab pos="465138" algn="l"/>
                <a:tab pos="2176463" algn="l"/>
              </a:tabLst>
            </a:pPr>
            <a:r>
              <a:rPr lang="en-US" sz="2400" dirty="0">
                <a:solidFill>
                  <a:srgbClr val="0033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Peripheral registers are mapped                               in memory address space at specific locations</a:t>
            </a:r>
          </a:p>
          <a:p>
            <a:pPr marL="465138" indent="-465138">
              <a:buFont typeface="Wingdings" panose="05000000000000000000" pitchFamily="2" charset="2"/>
              <a:buChar char="§"/>
              <a:tabLst>
                <a:tab pos="465138" algn="l"/>
                <a:tab pos="2176463" algn="l"/>
              </a:tabLst>
            </a:pPr>
            <a:r>
              <a:rPr lang="en-US" sz="2400" dirty="0">
                <a:solidFill>
                  <a:srgbClr val="0033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Standard load/store access</a:t>
            </a:r>
          </a:p>
          <a:p>
            <a:pPr>
              <a:tabLst>
                <a:tab pos="465138" algn="l"/>
                <a:tab pos="2176463" algn="l"/>
              </a:tabLst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tabLst>
                <a:tab pos="465138" algn="l"/>
                <a:tab pos="2176463" algn="l"/>
              </a:tabLst>
            </a:pPr>
            <a:r>
              <a:rPr lang="en-US" sz="2400" b="1" u="sng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Port Mapped I/O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465138" indent="-465138">
              <a:buFont typeface="Wingdings" panose="05000000000000000000" pitchFamily="2" charset="2"/>
              <a:buChar char="§"/>
              <a:tabLst>
                <a:tab pos="465138" algn="l"/>
                <a:tab pos="2176463" algn="l"/>
              </a:tabLst>
            </a:pP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Port Mapped I/O</a:t>
            </a:r>
          </a:p>
          <a:p>
            <a:pPr marL="465138" indent="-465138">
              <a:buFont typeface="Wingdings" panose="05000000000000000000" pitchFamily="2" charset="2"/>
              <a:buChar char="§"/>
              <a:tabLst>
                <a:tab pos="465138" algn="l"/>
                <a:tab pos="2176463" algn="l"/>
              </a:tabLst>
            </a:pP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Peripheral registers are mapped                             to locations with their own space                             (separate from other memory)</a:t>
            </a:r>
          </a:p>
          <a:p>
            <a:pPr marL="465138" indent="-465138">
              <a:buFont typeface="Wingdings" panose="05000000000000000000" pitchFamily="2" charset="2"/>
              <a:buChar char="§"/>
              <a:tabLst>
                <a:tab pos="465138" algn="l"/>
                <a:tab pos="2176463" algn="l"/>
              </a:tabLst>
            </a:pP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Special instructions for access</a:t>
            </a:r>
          </a:p>
          <a:p>
            <a:pPr marL="465138" indent="-465138">
              <a:buFont typeface="Wingdings" panose="05000000000000000000" pitchFamily="2" charset="2"/>
              <a:buChar char="§"/>
              <a:tabLst>
                <a:tab pos="465138" algn="l"/>
                <a:tab pos="2176463" algn="l"/>
              </a:tabLst>
            </a:pP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May have limited addressing options</a:t>
            </a:r>
          </a:p>
          <a:p>
            <a:pPr marL="465138" indent="-465138">
              <a:buFont typeface="Wingdings" panose="05000000000000000000" pitchFamily="2" charset="2"/>
              <a:buChar char="§"/>
              <a:tabLst>
                <a:tab pos="465138" algn="l"/>
                <a:tab pos="2176463" algn="l"/>
              </a:tabLst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21DF2-AB5C-FEAB-6F35-FD2B71888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88996"/>
            <a:ext cx="6090700" cy="6469004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EA367DC9-F50D-577E-A59C-46570265ED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6025" y="224151"/>
            <a:ext cx="10122791" cy="1185053"/>
          </a:xfrm>
          <a:prstGeom prst="rect">
            <a:avLst/>
          </a:prstGeom>
        </p:spPr>
        <p:txBody>
          <a:bodyPr spcFirstLastPara="1" vert="horz" wrap="square" lIns="0" tIns="63612" rIns="0" bIns="0" rtlCol="0" anchor="ctr" anchorCtr="0">
            <a:spAutoFit/>
          </a:bodyPr>
          <a:lstStyle/>
          <a:p>
            <a:pPr marL="11206">
              <a:spcBef>
                <a:spcPts val="106"/>
              </a:spcBef>
            </a:pPr>
            <a:r>
              <a:rPr lang="en-US" sz="3600" dirty="0">
                <a:solidFill>
                  <a:srgbClr val="0033CC"/>
                </a:solidFill>
              </a:rPr>
              <a:t>Memory Mapped I/O </a:t>
            </a:r>
            <a:r>
              <a:rPr lang="en-US" sz="3600" dirty="0"/>
              <a:t>vs. </a:t>
            </a:r>
            <a:r>
              <a:rPr lang="en-US" sz="3600" dirty="0">
                <a:solidFill>
                  <a:srgbClr val="FF0000"/>
                </a:solidFill>
              </a:rPr>
              <a:t>Port Mapped I/O</a:t>
            </a:r>
            <a:br>
              <a:rPr lang="en-US" sz="3600" dirty="0">
                <a:solidFill>
                  <a:srgbClr val="FF0000"/>
                </a:solidFill>
              </a:rPr>
            </a:br>
            <a:endParaRPr sz="3600" spc="-9" dirty="0">
              <a:solidFill>
                <a:srgbClr val="FF0000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F40223D-89AF-6E26-B16E-2C0981D09EC8}"/>
              </a:ext>
            </a:extLst>
          </p:cNvPr>
          <p:cNvSpPr/>
          <p:nvPr/>
        </p:nvSpPr>
        <p:spPr>
          <a:xfrm>
            <a:off x="3124200" y="1511300"/>
            <a:ext cx="5664200" cy="825500"/>
          </a:xfrm>
          <a:custGeom>
            <a:avLst/>
            <a:gdLst>
              <a:gd name="connsiteX0" fmla="*/ 0 w 5664200"/>
              <a:gd name="connsiteY0" fmla="*/ 0 h 825500"/>
              <a:gd name="connsiteX1" fmla="*/ 762000 w 5664200"/>
              <a:gd name="connsiteY1" fmla="*/ 38100 h 825500"/>
              <a:gd name="connsiteX2" fmla="*/ 2019300 w 5664200"/>
              <a:gd name="connsiteY2" fmla="*/ 88900 h 825500"/>
              <a:gd name="connsiteX3" fmla="*/ 2413000 w 5664200"/>
              <a:gd name="connsiteY3" fmla="*/ 127000 h 825500"/>
              <a:gd name="connsiteX4" fmla="*/ 2641600 w 5664200"/>
              <a:gd name="connsiteY4" fmla="*/ 165100 h 825500"/>
              <a:gd name="connsiteX5" fmla="*/ 2933700 w 5664200"/>
              <a:gd name="connsiteY5" fmla="*/ 292100 h 825500"/>
              <a:gd name="connsiteX6" fmla="*/ 3175000 w 5664200"/>
              <a:gd name="connsiteY6" fmla="*/ 469900 h 825500"/>
              <a:gd name="connsiteX7" fmla="*/ 3467100 w 5664200"/>
              <a:gd name="connsiteY7" fmla="*/ 622300 h 825500"/>
              <a:gd name="connsiteX8" fmla="*/ 3594100 w 5664200"/>
              <a:gd name="connsiteY8" fmla="*/ 673100 h 825500"/>
              <a:gd name="connsiteX9" fmla="*/ 3683000 w 5664200"/>
              <a:gd name="connsiteY9" fmla="*/ 698500 h 825500"/>
              <a:gd name="connsiteX10" fmla="*/ 3759200 w 5664200"/>
              <a:gd name="connsiteY10" fmla="*/ 723900 h 825500"/>
              <a:gd name="connsiteX11" fmla="*/ 3860800 w 5664200"/>
              <a:gd name="connsiteY11" fmla="*/ 762000 h 825500"/>
              <a:gd name="connsiteX12" fmla="*/ 4140200 w 5664200"/>
              <a:gd name="connsiteY12" fmla="*/ 825500 h 825500"/>
              <a:gd name="connsiteX13" fmla="*/ 5067300 w 5664200"/>
              <a:gd name="connsiteY13" fmla="*/ 723900 h 825500"/>
              <a:gd name="connsiteX14" fmla="*/ 5257800 w 5664200"/>
              <a:gd name="connsiteY14" fmla="*/ 660400 h 825500"/>
              <a:gd name="connsiteX15" fmla="*/ 5549900 w 5664200"/>
              <a:gd name="connsiteY15" fmla="*/ 469900 h 825500"/>
              <a:gd name="connsiteX16" fmla="*/ 5600700 w 5664200"/>
              <a:gd name="connsiteY16" fmla="*/ 406400 h 825500"/>
              <a:gd name="connsiteX17" fmla="*/ 5664200 w 5664200"/>
              <a:gd name="connsiteY17" fmla="*/ 342900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64200" h="825500">
                <a:moveTo>
                  <a:pt x="0" y="0"/>
                </a:moveTo>
                <a:cubicBezTo>
                  <a:pt x="298220" y="99407"/>
                  <a:pt x="5762" y="10348"/>
                  <a:pt x="762000" y="38100"/>
                </a:cubicBezTo>
                <a:cubicBezTo>
                  <a:pt x="2776635" y="112032"/>
                  <a:pt x="324412" y="50380"/>
                  <a:pt x="2019300" y="88900"/>
                </a:cubicBezTo>
                <a:cubicBezTo>
                  <a:pt x="2102852" y="95863"/>
                  <a:pt x="2358114" y="116023"/>
                  <a:pt x="2413000" y="127000"/>
                </a:cubicBezTo>
                <a:cubicBezTo>
                  <a:pt x="2573467" y="159093"/>
                  <a:pt x="2497162" y="147045"/>
                  <a:pt x="2641600" y="165100"/>
                </a:cubicBezTo>
                <a:cubicBezTo>
                  <a:pt x="2754009" y="197217"/>
                  <a:pt x="2824086" y="211332"/>
                  <a:pt x="2933700" y="292100"/>
                </a:cubicBezTo>
                <a:cubicBezTo>
                  <a:pt x="3014133" y="351367"/>
                  <a:pt x="3086421" y="423685"/>
                  <a:pt x="3175000" y="469900"/>
                </a:cubicBezTo>
                <a:cubicBezTo>
                  <a:pt x="3272367" y="520700"/>
                  <a:pt x="3365133" y="581513"/>
                  <a:pt x="3467100" y="622300"/>
                </a:cubicBezTo>
                <a:cubicBezTo>
                  <a:pt x="3509433" y="639233"/>
                  <a:pt x="3551105" y="657925"/>
                  <a:pt x="3594100" y="673100"/>
                </a:cubicBezTo>
                <a:cubicBezTo>
                  <a:pt x="3623162" y="683357"/>
                  <a:pt x="3653544" y="689437"/>
                  <a:pt x="3683000" y="698500"/>
                </a:cubicBezTo>
                <a:cubicBezTo>
                  <a:pt x="3708590" y="706374"/>
                  <a:pt x="3733986" y="714895"/>
                  <a:pt x="3759200" y="723900"/>
                </a:cubicBezTo>
                <a:cubicBezTo>
                  <a:pt x="3793262" y="736065"/>
                  <a:pt x="3826277" y="751212"/>
                  <a:pt x="3860800" y="762000"/>
                </a:cubicBezTo>
                <a:cubicBezTo>
                  <a:pt x="3919128" y="780228"/>
                  <a:pt x="4105497" y="818064"/>
                  <a:pt x="4140200" y="825500"/>
                </a:cubicBezTo>
                <a:cubicBezTo>
                  <a:pt x="4510355" y="797564"/>
                  <a:pt x="4741957" y="807560"/>
                  <a:pt x="5067300" y="723900"/>
                </a:cubicBezTo>
                <a:cubicBezTo>
                  <a:pt x="5132126" y="707230"/>
                  <a:pt x="5197548" y="689554"/>
                  <a:pt x="5257800" y="660400"/>
                </a:cubicBezTo>
                <a:cubicBezTo>
                  <a:pt x="5259549" y="659554"/>
                  <a:pt x="5501929" y="513510"/>
                  <a:pt x="5549900" y="469900"/>
                </a:cubicBezTo>
                <a:cubicBezTo>
                  <a:pt x="5569957" y="451666"/>
                  <a:pt x="5582567" y="426548"/>
                  <a:pt x="5600700" y="406400"/>
                </a:cubicBezTo>
                <a:cubicBezTo>
                  <a:pt x="5620725" y="384150"/>
                  <a:pt x="5664200" y="342900"/>
                  <a:pt x="5664200" y="342900"/>
                </a:cubicBezTo>
              </a:path>
            </a:pathLst>
          </a:custGeom>
          <a:noFill/>
          <a:ln>
            <a:solidFill>
              <a:srgbClr val="0033CC"/>
            </a:solidFill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465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EF6A5CE9-790A-BFBE-5A6B-04265668D1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6025" y="501150"/>
            <a:ext cx="10122791" cy="631055"/>
          </a:xfrm>
          <a:prstGeom prst="rect">
            <a:avLst/>
          </a:prstGeom>
        </p:spPr>
        <p:txBody>
          <a:bodyPr spcFirstLastPara="1" vert="horz" wrap="square" lIns="0" tIns="63612" rIns="0" bIns="0" rtlCol="0" anchor="ctr" anchorCtr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3600" dirty="0"/>
              <a:t>Memory</a:t>
            </a:r>
            <a:r>
              <a:rPr sz="3600" spc="-4" dirty="0"/>
              <a:t> </a:t>
            </a:r>
            <a:r>
              <a:rPr sz="3600" dirty="0"/>
              <a:t>Mapped</a:t>
            </a:r>
            <a:r>
              <a:rPr sz="3600" spc="-4" dirty="0"/>
              <a:t> </a:t>
            </a:r>
            <a:r>
              <a:rPr sz="3600" dirty="0"/>
              <a:t>I/O</a:t>
            </a:r>
            <a:r>
              <a:rPr sz="3600" spc="-4" dirty="0"/>
              <a:t> </a:t>
            </a:r>
            <a:r>
              <a:rPr sz="3600" spc="-9" dirty="0"/>
              <a:t>(MMIO)</a:t>
            </a:r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3C9673FA-275E-67C8-522F-4CBE3247C676}"/>
              </a:ext>
            </a:extLst>
          </p:cNvPr>
          <p:cNvSpPr txBox="1">
            <a:spLocks/>
          </p:cNvSpPr>
          <p:nvPr/>
        </p:nvSpPr>
        <p:spPr>
          <a:xfrm>
            <a:off x="12007850" y="6532563"/>
            <a:ext cx="184150" cy="146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ern="0"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800" b="1" i="0" u="none" strike="noStrike" cap="none">
                <a:solidFill>
                  <a:schemeClr val="tx1"/>
                </a:solidFill>
                <a:latin typeface="Arial Narrow"/>
                <a:ea typeface="Arial"/>
                <a:cs typeface="Arial Narrow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70"/>
              </a:spcBef>
            </a:pPr>
            <a:fld id="{81D60167-4931-47E6-BA6A-407CBD079E47}" type="slidenum">
              <a:rPr lang="en-US" spc="-25" smtClean="0"/>
              <a:pPr marL="38100">
                <a:spcBef>
                  <a:spcPts val="70"/>
                </a:spcBef>
              </a:pPr>
              <a:t>16</a:t>
            </a:fld>
            <a:endParaRPr lang="en-US" spc="-22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8642B1-1468-9E43-7E8B-6D4D7BD95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57" y="1331975"/>
            <a:ext cx="11903748" cy="53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305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27891A-5517-6103-696B-E424A464F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539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800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643440-E7BC-E061-E18F-570997F1C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674" y="0"/>
            <a:ext cx="97086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22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0DA15-8DBD-B977-9F2F-A96195E86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86" y="371182"/>
            <a:ext cx="11693213" cy="762000"/>
          </a:xfrm>
        </p:spPr>
        <p:txBody>
          <a:bodyPr/>
          <a:lstStyle/>
          <a:p>
            <a:r>
              <a:rPr lang="en-US" sz="3600" dirty="0"/>
              <a:t>Digital Input/Output Ports Memory Mapped Registers</a:t>
            </a:r>
            <a:br>
              <a:rPr lang="en-US" sz="3600" dirty="0"/>
            </a:br>
            <a:r>
              <a:rPr lang="en-US" sz="3600" b="0" dirty="0"/>
              <a:t>(</a:t>
            </a:r>
            <a:r>
              <a:rPr lang="en-US" sz="3600" dirty="0">
                <a:latin typeface="Consolas" panose="020B0609020204030204" pitchFamily="49" charset="0"/>
              </a:rPr>
              <a:t>x</a:t>
            </a:r>
            <a:r>
              <a:rPr lang="en-US" sz="3600" b="0" dirty="0"/>
              <a:t> = </a:t>
            </a:r>
            <a:r>
              <a:rPr lang="en-US" sz="3600" dirty="0">
                <a:latin typeface="Consolas" panose="020B0609020204030204" pitchFamily="49" charset="0"/>
              </a:rPr>
              <a:t>A</a:t>
            </a:r>
            <a:r>
              <a:rPr lang="en-US" sz="3600" b="0" dirty="0"/>
              <a:t>, </a:t>
            </a:r>
            <a:r>
              <a:rPr lang="en-US" sz="3600" dirty="0">
                <a:latin typeface="Consolas" panose="020B0609020204030204" pitchFamily="49" charset="0"/>
              </a:rPr>
              <a:t>B</a:t>
            </a:r>
            <a:r>
              <a:rPr lang="en-US" sz="3600" b="0" dirty="0"/>
              <a:t>, </a:t>
            </a:r>
            <a:r>
              <a:rPr lang="en-US" sz="3600" dirty="0">
                <a:latin typeface="Consolas" panose="020B0609020204030204" pitchFamily="49" charset="0"/>
              </a:rPr>
              <a:t>C</a:t>
            </a:r>
            <a:r>
              <a:rPr lang="en-US" sz="3600" b="0" dirty="0"/>
              <a:t>…)</a:t>
            </a:r>
            <a:endParaRPr lang="en-US" sz="3200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F2A3D-5452-4048-5E89-386DC689D9FD}"/>
              </a:ext>
            </a:extLst>
          </p:cNvPr>
          <p:cNvSpPr txBox="1"/>
          <p:nvPr/>
        </p:nvSpPr>
        <p:spPr>
          <a:xfrm>
            <a:off x="425212" y="1368341"/>
            <a:ext cx="1169321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  <a:tabLst>
                <a:tab pos="8686800" algn="l"/>
              </a:tabLst>
            </a:pPr>
            <a:endParaRPr lang="en-US" sz="2800" b="1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  <a:tabLst>
                <a:tab pos="8686800" algn="l"/>
              </a:tabLst>
            </a:pPr>
            <a:r>
              <a:rPr lang="en-US" sz="2800" b="1" dirty="0">
                <a:latin typeface="Consolas" panose="020B0609020204030204" pitchFamily="49" charset="0"/>
                <a:cs typeface="Calibri" panose="020F0502020204030204" pitchFamily="34" charset="0"/>
              </a:rPr>
              <a:t>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latin typeface="Consolas" panose="020B0609020204030204" pitchFamily="49" charset="0"/>
                <a:cs typeface="Calibri" panose="020F0502020204030204" pitchFamily="34" charset="0"/>
              </a:rPr>
              <a:t>P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urpose </a:t>
            </a:r>
            <a:r>
              <a:rPr lang="en-US" sz="2800" b="1" dirty="0">
                <a:latin typeface="Consolas" panose="020B0609020204030204" pitchFamily="49" charset="0"/>
                <a:cs typeface="Calibri" panose="020F0502020204030204" pitchFamily="34" charset="0"/>
              </a:rPr>
              <a:t>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nput/</a:t>
            </a:r>
            <a:r>
              <a:rPr lang="en-US" sz="2800" b="1" dirty="0">
                <a:latin typeface="Consolas" panose="020B0609020204030204" pitchFamily="49" charset="0"/>
                <a:cs typeface="Calibri" panose="020F0502020204030204" pitchFamily="34" charset="0"/>
              </a:rPr>
              <a:t>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utput port </a:t>
            </a:r>
            <a:r>
              <a:rPr lang="en-US" sz="2800" b="1" dirty="0">
                <a:latin typeface="Consolas" panose="020B0609020204030204" pitchFamily="49" charset="0"/>
                <a:cs typeface="Calibri" panose="020F0502020204030204" pitchFamily="34" charset="0"/>
              </a:rPr>
              <a:t>MODE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>
                <a:latin typeface="Consolas" panose="020B0609020204030204" pitchFamily="49" charset="0"/>
                <a:cs typeface="Calibri" panose="020F0502020204030204" pitchFamily="34" charset="0"/>
              </a:rPr>
              <a:t>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egisters 	(</a:t>
            </a:r>
            <a:r>
              <a:rPr lang="en-US" sz="2800" b="1" dirty="0" err="1">
                <a:latin typeface="Consolas" panose="020B0609020204030204" pitchFamily="49" charset="0"/>
                <a:cs typeface="Calibri" panose="020F0502020204030204" pitchFamily="34" charset="0"/>
              </a:rPr>
              <a:t>GPIOx_MODER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§"/>
              <a:tabLst>
                <a:tab pos="8686800" algn="l"/>
              </a:tabLst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  <a:tabLst>
                <a:tab pos="8686800" algn="l"/>
              </a:tabLst>
            </a:pPr>
            <a:r>
              <a:rPr lang="en-US" sz="2800" b="1" dirty="0">
                <a:latin typeface="Consolas" panose="020B0609020204030204" pitchFamily="49" charset="0"/>
                <a:cs typeface="Calibri" panose="020F0502020204030204" pitchFamily="34" charset="0"/>
              </a:rPr>
              <a:t>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latin typeface="Consolas" panose="020B0609020204030204" pitchFamily="49" charset="0"/>
                <a:cs typeface="Calibri" panose="020F0502020204030204" pitchFamily="34" charset="0"/>
              </a:rPr>
              <a:t>P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urpose </a:t>
            </a:r>
            <a:r>
              <a:rPr lang="en-US" sz="2800" b="1" dirty="0">
                <a:latin typeface="Consolas" panose="020B0609020204030204" pitchFamily="49" charset="0"/>
                <a:cs typeface="Calibri" panose="020F0502020204030204" pitchFamily="34" charset="0"/>
              </a:rPr>
              <a:t>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nput/</a:t>
            </a:r>
            <a:r>
              <a:rPr lang="en-US" sz="2800" b="1" dirty="0">
                <a:latin typeface="Consolas" panose="020B0609020204030204" pitchFamily="49" charset="0"/>
                <a:cs typeface="Calibri" panose="020F0502020204030204" pitchFamily="34" charset="0"/>
              </a:rPr>
              <a:t>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utput port </a:t>
            </a:r>
            <a:r>
              <a:rPr lang="en-US" sz="2800" b="1" dirty="0">
                <a:latin typeface="Consolas" panose="020B0609020204030204" pitchFamily="49" charset="0"/>
                <a:cs typeface="Calibri" panose="020F0502020204030204" pitchFamily="34" charset="0"/>
              </a:rPr>
              <a:t>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utput </a:t>
            </a:r>
            <a:r>
              <a:rPr lang="en-US" sz="2800" b="1" dirty="0">
                <a:latin typeface="Consolas" panose="020B0609020204030204" pitchFamily="49" charset="0"/>
                <a:cs typeface="Calibri" panose="020F0502020204030204" pitchFamily="34" charset="0"/>
              </a:rPr>
              <a:t>TYPE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>
                <a:latin typeface="Consolas" panose="020B0609020204030204" pitchFamily="49" charset="0"/>
                <a:cs typeface="Calibri" panose="020F0502020204030204" pitchFamily="34" charset="0"/>
              </a:rPr>
              <a:t>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egister 	(</a:t>
            </a:r>
            <a:r>
              <a:rPr lang="en-US" sz="2800" b="1" dirty="0" err="1">
                <a:latin typeface="Consolas" panose="020B0609020204030204" pitchFamily="49" charset="0"/>
                <a:cs typeface="Calibri" panose="020F0502020204030204" pitchFamily="34" charset="0"/>
              </a:rPr>
              <a:t>GPIOx_OTYPER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§"/>
              <a:tabLst>
                <a:tab pos="8686800" algn="l"/>
              </a:tabLst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  <a:tabLst>
                <a:tab pos="8686800" algn="l"/>
              </a:tabLst>
            </a:pPr>
            <a:r>
              <a:rPr lang="en-US" sz="2800" b="1" dirty="0">
                <a:latin typeface="Consolas" panose="020B0609020204030204" pitchFamily="49" charset="0"/>
                <a:cs typeface="Calibri" panose="020F0502020204030204" pitchFamily="34" charset="0"/>
              </a:rPr>
              <a:t>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latin typeface="Consolas" panose="020B0609020204030204" pitchFamily="49" charset="0"/>
                <a:cs typeface="Calibri" panose="020F0502020204030204" pitchFamily="34" charset="0"/>
              </a:rPr>
              <a:t>P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urpose </a:t>
            </a:r>
            <a:r>
              <a:rPr lang="en-US" sz="2800" b="1" dirty="0">
                <a:latin typeface="Consolas" panose="020B0609020204030204" pitchFamily="49" charset="0"/>
                <a:cs typeface="Calibri" panose="020F0502020204030204" pitchFamily="34" charset="0"/>
              </a:rPr>
              <a:t>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nput/</a:t>
            </a:r>
            <a:r>
              <a:rPr lang="en-US" sz="2800" b="1" dirty="0">
                <a:latin typeface="Consolas" panose="020B0609020204030204" pitchFamily="49" charset="0"/>
                <a:cs typeface="Calibri" panose="020F0502020204030204" pitchFamily="34" charset="0"/>
              </a:rPr>
              <a:t>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utput port </a:t>
            </a:r>
            <a:r>
              <a:rPr lang="en-US" sz="2800" b="1" dirty="0">
                <a:latin typeface="Consolas" panose="020B0609020204030204" pitchFamily="49" charset="0"/>
                <a:cs typeface="Calibri" panose="020F0502020204030204" pitchFamily="34" charset="0"/>
              </a:rPr>
              <a:t>P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ull-</a:t>
            </a:r>
            <a:r>
              <a:rPr lang="en-US" sz="2800" b="1" dirty="0">
                <a:latin typeface="Consolas" panose="020B0609020204030204" pitchFamily="49" charset="0"/>
                <a:cs typeface="Calibri" panose="020F0502020204030204" pitchFamily="34" charset="0"/>
              </a:rPr>
              <a:t>U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p/</a:t>
            </a:r>
            <a:r>
              <a:rPr lang="en-US" sz="2800" b="1" dirty="0">
                <a:latin typeface="Consolas" panose="020B0609020204030204" pitchFamily="49" charset="0"/>
                <a:cs typeface="Calibri" panose="020F0502020204030204" pitchFamily="34" charset="0"/>
              </a:rPr>
              <a:t>P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ull-</a:t>
            </a:r>
            <a:r>
              <a:rPr lang="en-US" sz="2800" b="1" dirty="0">
                <a:latin typeface="Consolas" panose="020B0609020204030204" pitchFamily="49" charset="0"/>
                <a:cs typeface="Calibri" panose="020F0502020204030204" pitchFamily="34" charset="0"/>
              </a:rPr>
              <a:t>D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own </a:t>
            </a:r>
            <a:r>
              <a:rPr lang="en-US" sz="2800" b="1" dirty="0">
                <a:latin typeface="Consolas" panose="020B0609020204030204" pitchFamily="49" charset="0"/>
                <a:cs typeface="Calibri" panose="020F0502020204030204" pitchFamily="34" charset="0"/>
              </a:rPr>
              <a:t>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egister 	(</a:t>
            </a:r>
            <a:r>
              <a:rPr lang="en-US" sz="2800" b="1" dirty="0" err="1">
                <a:latin typeface="Consolas" panose="020B0609020204030204" pitchFamily="49" charset="0"/>
                <a:cs typeface="Calibri" panose="020F0502020204030204" pitchFamily="34" charset="0"/>
              </a:rPr>
              <a:t>GPIOx_PUPDR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§"/>
              <a:tabLst>
                <a:tab pos="8686800" algn="l"/>
              </a:tabLst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  <a:tabLst>
                <a:tab pos="8686800" algn="l"/>
              </a:tabLst>
            </a:pPr>
            <a:r>
              <a:rPr lang="en-US" sz="3200" b="1" dirty="0">
                <a:latin typeface="Consolas" panose="020B0609020204030204" pitchFamily="49" charset="0"/>
                <a:cs typeface="Calibri" panose="020F0502020204030204" pitchFamily="34" charset="0"/>
              </a:rPr>
              <a:t>G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3200" b="1" dirty="0">
                <a:latin typeface="Consolas" panose="020B0609020204030204" pitchFamily="49" charset="0"/>
                <a:cs typeface="Calibri" panose="020F0502020204030204" pitchFamily="34" charset="0"/>
              </a:rPr>
              <a:t>P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urpose </a:t>
            </a:r>
            <a:r>
              <a:rPr lang="en-US" sz="3200" b="1" dirty="0">
                <a:latin typeface="Consolas" panose="020B0609020204030204" pitchFamily="49" charset="0"/>
                <a:cs typeface="Calibri" panose="020F0502020204030204" pitchFamily="34" charset="0"/>
              </a:rPr>
              <a:t>I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nput/</a:t>
            </a:r>
            <a:r>
              <a:rPr lang="en-US" sz="3200" b="1" dirty="0">
                <a:latin typeface="Consolas" panose="020B0609020204030204" pitchFamily="49" charset="0"/>
                <a:cs typeface="Calibri" panose="020F0502020204030204" pitchFamily="34" charset="0"/>
              </a:rPr>
              <a:t>O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utput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port </a:t>
            </a:r>
            <a:r>
              <a:rPr lang="en-US" sz="2800" b="1" dirty="0">
                <a:latin typeface="Consolas" panose="020B0609020204030204" pitchFamily="49" charset="0"/>
                <a:cs typeface="Calibri" panose="020F0502020204030204" pitchFamily="34" charset="0"/>
              </a:rPr>
              <a:t>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nput </a:t>
            </a:r>
            <a:r>
              <a:rPr lang="en-US" sz="2800" b="1" dirty="0">
                <a:latin typeface="Consolas" panose="020B0609020204030204" pitchFamily="49" charset="0"/>
                <a:cs typeface="Calibri" panose="020F0502020204030204" pitchFamily="34" charset="0"/>
              </a:rPr>
              <a:t>D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ata </a:t>
            </a:r>
            <a:r>
              <a:rPr lang="en-US" sz="2800" b="1" dirty="0">
                <a:latin typeface="Consolas" panose="020B0609020204030204" pitchFamily="49" charset="0"/>
                <a:cs typeface="Calibri" panose="020F0502020204030204" pitchFamily="34" charset="0"/>
              </a:rPr>
              <a:t>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egister 	(</a:t>
            </a:r>
            <a:r>
              <a:rPr lang="en-US" sz="2800" b="1" dirty="0" err="1">
                <a:latin typeface="Consolas" panose="020B0609020204030204" pitchFamily="49" charset="0"/>
                <a:cs typeface="Calibri" panose="020F0502020204030204" pitchFamily="34" charset="0"/>
              </a:rPr>
              <a:t>GPIOx_IDR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§"/>
              <a:tabLst>
                <a:tab pos="8686800" algn="l"/>
              </a:tabLst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  <a:tabLst>
                <a:tab pos="8686800" algn="l"/>
              </a:tabLst>
            </a:pPr>
            <a:r>
              <a:rPr lang="en-US" sz="3200" b="1" dirty="0">
                <a:latin typeface="Consolas" panose="020B0609020204030204" pitchFamily="49" charset="0"/>
                <a:cs typeface="Calibri" panose="020F0502020204030204" pitchFamily="34" charset="0"/>
              </a:rPr>
              <a:t>G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3200" b="1" dirty="0">
                <a:latin typeface="Consolas" panose="020B0609020204030204" pitchFamily="49" charset="0"/>
                <a:cs typeface="Calibri" panose="020F0502020204030204" pitchFamily="34" charset="0"/>
              </a:rPr>
              <a:t>P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urpose </a:t>
            </a:r>
            <a:r>
              <a:rPr lang="en-US" sz="3200" b="1" dirty="0">
                <a:latin typeface="Consolas" panose="020B0609020204030204" pitchFamily="49" charset="0"/>
                <a:cs typeface="Calibri" panose="020F0502020204030204" pitchFamily="34" charset="0"/>
              </a:rPr>
              <a:t>I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nput/</a:t>
            </a:r>
            <a:r>
              <a:rPr lang="en-US" sz="3200" b="1" dirty="0">
                <a:latin typeface="Consolas" panose="020B0609020204030204" pitchFamily="49" charset="0"/>
                <a:cs typeface="Calibri" panose="020F0502020204030204" pitchFamily="34" charset="0"/>
              </a:rPr>
              <a:t>O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utput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port </a:t>
            </a:r>
            <a:r>
              <a:rPr lang="en-US" sz="2800" b="1" dirty="0">
                <a:latin typeface="Consolas" panose="020B0609020204030204" pitchFamily="49" charset="0"/>
                <a:cs typeface="Calibri" panose="020F0502020204030204" pitchFamily="34" charset="0"/>
              </a:rPr>
              <a:t>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utput </a:t>
            </a:r>
            <a:r>
              <a:rPr lang="en-US" sz="2800" b="1" dirty="0">
                <a:latin typeface="Consolas" panose="020B0609020204030204" pitchFamily="49" charset="0"/>
                <a:cs typeface="Calibri" panose="020F0502020204030204" pitchFamily="34" charset="0"/>
              </a:rPr>
              <a:t>D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ata </a:t>
            </a:r>
            <a:r>
              <a:rPr lang="en-US" sz="2800" b="1" dirty="0">
                <a:latin typeface="Consolas" panose="020B0609020204030204" pitchFamily="49" charset="0"/>
                <a:cs typeface="Calibri" panose="020F0502020204030204" pitchFamily="34" charset="0"/>
              </a:rPr>
              <a:t>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egister 	(</a:t>
            </a:r>
            <a:r>
              <a:rPr lang="en-US" sz="2800" b="1" dirty="0" err="1">
                <a:latin typeface="Consolas" panose="020B0609020204030204" pitchFamily="49" charset="0"/>
                <a:cs typeface="Calibri" panose="020F0502020204030204" pitchFamily="34" charset="0"/>
              </a:rPr>
              <a:t>GPIOx_ODR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03646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19063" lvl="0" indent="-119063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Overview of Lecture</a:t>
            </a:r>
            <a:endParaRPr sz="3600" dirty="0"/>
          </a:p>
        </p:txBody>
      </p:sp>
      <p:sp>
        <p:nvSpPr>
          <p:cNvPr id="80" name="Google Shape;80;p3"/>
          <p:cNvSpPr txBox="1">
            <a:spLocks noGrp="1"/>
          </p:cNvSpPr>
          <p:nvPr>
            <p:ph type="body" idx="4294967295"/>
          </p:nvPr>
        </p:nvSpPr>
        <p:spPr>
          <a:xfrm>
            <a:off x="0" y="1362075"/>
            <a:ext cx="10528300" cy="497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0"/>
              </a:spcBef>
            </a:pPr>
            <a:r>
              <a:rPr lang="en-US" b="1" dirty="0"/>
              <a:t>What Are Peripherals?</a:t>
            </a:r>
          </a:p>
          <a:p>
            <a:pPr marL="342900" indent="-342900">
              <a:spcBef>
                <a:spcPts val="0"/>
              </a:spcBef>
            </a:pPr>
            <a:endParaRPr lang="en-US" dirty="0"/>
          </a:p>
          <a:p>
            <a:pPr marL="342900" indent="-342900">
              <a:spcBef>
                <a:spcPts val="0"/>
              </a:spcBef>
            </a:pPr>
            <a:r>
              <a:rPr lang="en-US" dirty="0"/>
              <a:t>Memory Mapped I/O</a:t>
            </a:r>
            <a:endParaRPr 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spcBef>
                <a:spcPts val="0"/>
              </a:spcBef>
            </a:pPr>
            <a:endParaRPr lang="en-US" dirty="0"/>
          </a:p>
          <a:p>
            <a:pPr marL="342900" indent="-342900">
              <a:spcBef>
                <a:spcPts val="0"/>
              </a:spcBef>
            </a:pPr>
            <a:r>
              <a:rPr lang="en-US" dirty="0"/>
              <a:t>General Purpose Inputs/Outputs</a:t>
            </a:r>
          </a:p>
          <a:p>
            <a:pPr marL="800100" lvl="1" indent="-342900">
              <a:spcBef>
                <a:spcPts val="0"/>
              </a:spcBef>
            </a:pPr>
            <a:r>
              <a:rPr lang="en-US" dirty="0"/>
              <a:t>Light Emitting Diodes (LEDs)</a:t>
            </a:r>
          </a:p>
          <a:p>
            <a:pPr marL="800100" lvl="1" indent="-342900">
              <a:spcBef>
                <a:spcPts val="0"/>
              </a:spcBef>
            </a:pPr>
            <a:r>
              <a:rPr lang="en-US" dirty="0"/>
              <a:t>Switches</a:t>
            </a:r>
          </a:p>
          <a:p>
            <a:pPr marL="800100" lvl="1" indent="-342900">
              <a:spcBef>
                <a:spcPts val="0"/>
              </a:spcBef>
            </a:pPr>
            <a:r>
              <a:rPr lang="en-US" dirty="0"/>
              <a:t>Keypads</a:t>
            </a:r>
          </a:p>
          <a:p>
            <a:pPr marL="800100" lvl="1" indent="-342900">
              <a:spcBef>
                <a:spcPts val="0"/>
              </a:spcBef>
            </a:pPr>
            <a:r>
              <a:rPr lang="en-US" dirty="0"/>
              <a:t>Liquid Crystal Displays (LCDs)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2FB053-D6FC-0F8C-9616-44DE76310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675" y="275785"/>
            <a:ext cx="6630325" cy="63064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E54D3F-E30A-0A0D-B828-E3553284B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86" y="371182"/>
            <a:ext cx="11693213" cy="762000"/>
          </a:xfrm>
        </p:spPr>
        <p:txBody>
          <a:bodyPr/>
          <a:lstStyle/>
          <a:p>
            <a:r>
              <a:rPr lang="en-US" sz="3600" dirty="0"/>
              <a:t>Digital Input/Output Ports Memory Mapped Registers</a:t>
            </a:r>
            <a:br>
              <a:rPr lang="en-US" sz="3600" dirty="0"/>
            </a:br>
            <a:r>
              <a:rPr lang="en-US" sz="3600" b="0" dirty="0"/>
              <a:t>(</a:t>
            </a:r>
            <a:r>
              <a:rPr lang="en-US" sz="3600" dirty="0">
                <a:latin typeface="Consolas" panose="020B0609020204030204" pitchFamily="49" charset="0"/>
              </a:rPr>
              <a:t>x</a:t>
            </a:r>
            <a:r>
              <a:rPr lang="en-US" sz="3600" b="0" dirty="0"/>
              <a:t> = </a:t>
            </a:r>
            <a:r>
              <a:rPr lang="en-US" sz="3600" dirty="0">
                <a:latin typeface="Consolas" panose="020B0609020204030204" pitchFamily="49" charset="0"/>
              </a:rPr>
              <a:t>A</a:t>
            </a:r>
            <a:r>
              <a:rPr lang="en-US" sz="3600" b="0" dirty="0"/>
              <a:t>, </a:t>
            </a:r>
            <a:r>
              <a:rPr lang="en-US" sz="3600" dirty="0">
                <a:latin typeface="Consolas" panose="020B0609020204030204" pitchFamily="49" charset="0"/>
              </a:rPr>
              <a:t>B</a:t>
            </a:r>
            <a:r>
              <a:rPr lang="en-US" sz="3600" b="0" dirty="0"/>
              <a:t>, </a:t>
            </a:r>
            <a:r>
              <a:rPr lang="en-US" sz="3600" dirty="0">
                <a:latin typeface="Consolas" panose="020B0609020204030204" pitchFamily="49" charset="0"/>
              </a:rPr>
              <a:t>C</a:t>
            </a:r>
            <a:r>
              <a:rPr lang="en-US" sz="3600" b="0" dirty="0"/>
              <a:t>…)</a:t>
            </a:r>
            <a:endParaRPr lang="en-US" sz="3200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0D3FC-F718-A79A-8B12-09E53C3D58A9}"/>
              </a:ext>
            </a:extLst>
          </p:cNvPr>
          <p:cNvSpPr txBox="1"/>
          <p:nvPr/>
        </p:nvSpPr>
        <p:spPr>
          <a:xfrm>
            <a:off x="425212" y="1368341"/>
            <a:ext cx="1169321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  <a:tabLst>
                <a:tab pos="8686800" algn="l"/>
              </a:tabLst>
            </a:pPr>
            <a:endParaRPr lang="en-US" sz="2800" b="1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  <a:tabLst>
                <a:tab pos="5033963" algn="l"/>
                <a:tab pos="8002588" algn="l"/>
              </a:tabLst>
            </a:pPr>
            <a:r>
              <a:rPr lang="en-US" sz="2800" b="1" dirty="0">
                <a:latin typeface="Consolas" panose="020B0609020204030204" pitchFamily="49" charset="0"/>
                <a:cs typeface="Calibri" panose="020F0502020204030204" pitchFamily="34" charset="0"/>
              </a:rPr>
              <a:t>GPIO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>
                <a:latin typeface="Consolas" panose="020B0609020204030204" pitchFamily="49" charset="0"/>
                <a:cs typeface="Calibri" panose="020F0502020204030204" pitchFamily="34" charset="0"/>
              </a:rPr>
              <a:t>MODE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>
                <a:latin typeface="Consolas" panose="020B0609020204030204" pitchFamily="49" charset="0"/>
                <a:cs typeface="Calibri" panose="020F0502020204030204" pitchFamily="34" charset="0"/>
              </a:rPr>
              <a:t>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egisters 	</a:t>
            </a:r>
            <a:r>
              <a:rPr lang="en-US" sz="2800" b="1" dirty="0" err="1">
                <a:latin typeface="Consolas" panose="020B0609020204030204" pitchFamily="49" charset="0"/>
                <a:cs typeface="Calibri" panose="020F0502020204030204" pitchFamily="34" charset="0"/>
              </a:rPr>
              <a:t>GPIOx_MODER</a:t>
            </a:r>
            <a:r>
              <a:rPr lang="en-US" sz="2800" b="1" dirty="0">
                <a:latin typeface="Consolas" panose="020B0609020204030204" pitchFamily="49" charset="0"/>
                <a:cs typeface="Calibri" panose="020F0502020204030204" pitchFamily="34" charset="0"/>
              </a:rPr>
              <a:t>	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Pin is input or output?</a:t>
            </a:r>
          </a:p>
          <a:p>
            <a:pPr marL="342900" indent="-342900">
              <a:buFont typeface="Wingdings" panose="05000000000000000000" pitchFamily="2" charset="2"/>
              <a:buChar char="§"/>
              <a:tabLst>
                <a:tab pos="5033963" algn="l"/>
                <a:tab pos="8002588" algn="l"/>
              </a:tabLst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  <a:tabLst>
                <a:tab pos="5033963" algn="l"/>
                <a:tab pos="8002588" algn="l"/>
              </a:tabLst>
            </a:pPr>
            <a:r>
              <a:rPr lang="en-US" sz="2800" b="1" dirty="0">
                <a:latin typeface="Consolas" panose="020B0609020204030204" pitchFamily="49" charset="0"/>
                <a:cs typeface="Calibri" panose="020F0502020204030204" pitchFamily="34" charset="0"/>
              </a:rPr>
              <a:t>GPIO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>
                <a:latin typeface="Consolas" panose="020B0609020204030204" pitchFamily="49" charset="0"/>
                <a:cs typeface="Calibri" panose="020F0502020204030204" pitchFamily="34" charset="0"/>
              </a:rPr>
              <a:t>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utput </a:t>
            </a:r>
            <a:r>
              <a:rPr lang="en-US" sz="2800" b="1" dirty="0">
                <a:latin typeface="Consolas" panose="020B0609020204030204" pitchFamily="49" charset="0"/>
                <a:cs typeface="Calibri" panose="020F0502020204030204" pitchFamily="34" charset="0"/>
              </a:rPr>
              <a:t>TYPE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>
                <a:latin typeface="Consolas" panose="020B0609020204030204" pitchFamily="49" charset="0"/>
                <a:cs typeface="Calibri" panose="020F0502020204030204" pitchFamily="34" charset="0"/>
              </a:rPr>
              <a:t>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egister 	</a:t>
            </a:r>
            <a:r>
              <a:rPr lang="en-US" sz="2800" b="1" dirty="0" err="1">
                <a:latin typeface="Consolas" panose="020B0609020204030204" pitchFamily="49" charset="0"/>
                <a:cs typeface="Calibri" panose="020F0502020204030204" pitchFamily="34" charset="0"/>
              </a:rPr>
              <a:t>GPIOx_OTYPER</a:t>
            </a:r>
            <a:r>
              <a:rPr lang="en-US" sz="2800" b="1" dirty="0">
                <a:latin typeface="Consolas" panose="020B0609020204030204" pitchFamily="49" charset="0"/>
                <a:cs typeface="Calibri" panose="020F0502020204030204" pitchFamily="34" charset="0"/>
              </a:rPr>
              <a:t>	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Push-pull or open drain?</a:t>
            </a:r>
          </a:p>
          <a:p>
            <a:pPr marL="342900" indent="-342900">
              <a:buFont typeface="Wingdings" panose="05000000000000000000" pitchFamily="2" charset="2"/>
              <a:buChar char="§"/>
              <a:tabLst>
                <a:tab pos="5033963" algn="l"/>
                <a:tab pos="8002588" algn="l"/>
              </a:tabLst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  <a:tabLst>
                <a:tab pos="5033963" algn="l"/>
                <a:tab pos="8002588" algn="l"/>
              </a:tabLst>
            </a:pPr>
            <a:r>
              <a:rPr lang="en-US" sz="2800" b="1" dirty="0">
                <a:latin typeface="Consolas" panose="020B0609020204030204" pitchFamily="49" charset="0"/>
                <a:cs typeface="Calibri" panose="020F0502020204030204" pitchFamily="34" charset="0"/>
              </a:rPr>
              <a:t>GPIO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>
                <a:latin typeface="Consolas" panose="020B0609020204030204" pitchFamily="49" charset="0"/>
                <a:cs typeface="Calibri" panose="020F0502020204030204" pitchFamily="34" charset="0"/>
              </a:rPr>
              <a:t>P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ull-</a:t>
            </a:r>
            <a:r>
              <a:rPr lang="en-US" sz="2800" b="1" dirty="0">
                <a:latin typeface="Consolas" panose="020B0609020204030204" pitchFamily="49" charset="0"/>
                <a:cs typeface="Calibri" panose="020F0502020204030204" pitchFamily="34" charset="0"/>
              </a:rPr>
              <a:t>U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p/</a:t>
            </a:r>
            <a:r>
              <a:rPr lang="en-US" sz="2800" b="1" dirty="0">
                <a:latin typeface="Consolas" panose="020B0609020204030204" pitchFamily="49" charset="0"/>
                <a:cs typeface="Calibri" panose="020F0502020204030204" pitchFamily="34" charset="0"/>
              </a:rPr>
              <a:t>P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ull-</a:t>
            </a:r>
            <a:r>
              <a:rPr lang="en-US" sz="2800" b="1" dirty="0">
                <a:latin typeface="Consolas" panose="020B0609020204030204" pitchFamily="49" charset="0"/>
                <a:cs typeface="Calibri" panose="020F0502020204030204" pitchFamily="34" charset="0"/>
              </a:rPr>
              <a:t>D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own </a:t>
            </a:r>
            <a:r>
              <a:rPr lang="en-US" sz="2800" b="1" dirty="0">
                <a:latin typeface="Consolas" panose="020B0609020204030204" pitchFamily="49" charset="0"/>
                <a:cs typeface="Calibri" panose="020F0502020204030204" pitchFamily="34" charset="0"/>
              </a:rPr>
              <a:t>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egister 	</a:t>
            </a:r>
            <a:r>
              <a:rPr lang="en-US" sz="2800" b="1" dirty="0" err="1">
                <a:latin typeface="Consolas" panose="020B0609020204030204" pitchFamily="49" charset="0"/>
                <a:cs typeface="Calibri" panose="020F0502020204030204" pitchFamily="34" charset="0"/>
              </a:rPr>
              <a:t>GPIOx_PUPDR</a:t>
            </a:r>
            <a:r>
              <a:rPr lang="en-US" sz="2800" b="1" dirty="0">
                <a:latin typeface="Consolas" panose="020B0609020204030204" pitchFamily="49" charset="0"/>
                <a:cs typeface="Calibri" panose="020F0502020204030204" pitchFamily="34" charset="0"/>
              </a:rPr>
              <a:t>	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Pull-up/down resistor?</a:t>
            </a:r>
          </a:p>
          <a:p>
            <a:pPr marL="342900" indent="-342900">
              <a:buFont typeface="Wingdings" panose="05000000000000000000" pitchFamily="2" charset="2"/>
              <a:buChar char="§"/>
              <a:tabLst>
                <a:tab pos="5033963" algn="l"/>
                <a:tab pos="8002588" algn="l"/>
              </a:tabLst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  <a:tabLst>
                <a:tab pos="5033963" algn="l"/>
                <a:tab pos="8002588" algn="l"/>
              </a:tabLst>
            </a:pPr>
            <a:r>
              <a:rPr lang="en-US" sz="3200" b="1" dirty="0">
                <a:latin typeface="Consolas" panose="020B0609020204030204" pitchFamily="49" charset="0"/>
                <a:cs typeface="Calibri" panose="020F0502020204030204" pitchFamily="34" charset="0"/>
              </a:rPr>
              <a:t>GPIO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>
                <a:latin typeface="Consolas" panose="020B0609020204030204" pitchFamily="49" charset="0"/>
                <a:cs typeface="Calibri" panose="020F0502020204030204" pitchFamily="34" charset="0"/>
              </a:rPr>
              <a:t>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nput </a:t>
            </a:r>
            <a:r>
              <a:rPr lang="en-US" sz="2800" b="1" dirty="0">
                <a:latin typeface="Consolas" panose="020B0609020204030204" pitchFamily="49" charset="0"/>
                <a:cs typeface="Calibri" panose="020F0502020204030204" pitchFamily="34" charset="0"/>
              </a:rPr>
              <a:t>D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ata </a:t>
            </a:r>
            <a:r>
              <a:rPr lang="en-US" sz="2800" b="1" dirty="0">
                <a:latin typeface="Consolas" panose="020B0609020204030204" pitchFamily="49" charset="0"/>
                <a:cs typeface="Calibri" panose="020F0502020204030204" pitchFamily="34" charset="0"/>
              </a:rPr>
              <a:t>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egister 	</a:t>
            </a:r>
            <a:r>
              <a:rPr lang="en-US" sz="2800" b="1" dirty="0" err="1">
                <a:latin typeface="Consolas" panose="020B0609020204030204" pitchFamily="49" charset="0"/>
                <a:cs typeface="Calibri" panose="020F0502020204030204" pitchFamily="34" charset="0"/>
              </a:rPr>
              <a:t>GPIOx_IDR</a:t>
            </a:r>
            <a:r>
              <a:rPr lang="en-US" sz="2800" b="1" dirty="0">
                <a:latin typeface="Consolas" panose="020B0609020204030204" pitchFamily="49" charset="0"/>
                <a:cs typeface="Calibri" panose="020F0502020204030204" pitchFamily="34" charset="0"/>
              </a:rPr>
              <a:t>	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Incoming data?</a:t>
            </a:r>
          </a:p>
          <a:p>
            <a:pPr marL="342900" indent="-342900">
              <a:buFont typeface="Wingdings" panose="05000000000000000000" pitchFamily="2" charset="2"/>
              <a:buChar char="§"/>
              <a:tabLst>
                <a:tab pos="5033963" algn="l"/>
                <a:tab pos="8002588" algn="l"/>
              </a:tabLst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  <a:tabLst>
                <a:tab pos="5033963" algn="l"/>
                <a:tab pos="8002588" algn="l"/>
              </a:tabLst>
            </a:pPr>
            <a:r>
              <a:rPr lang="en-US" sz="3200" b="1" dirty="0">
                <a:latin typeface="Consolas" panose="020B0609020204030204" pitchFamily="49" charset="0"/>
                <a:cs typeface="Calibri" panose="020F0502020204030204" pitchFamily="34" charset="0"/>
              </a:rPr>
              <a:t>GPIO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>
                <a:latin typeface="Consolas" panose="020B0609020204030204" pitchFamily="49" charset="0"/>
                <a:cs typeface="Calibri" panose="020F0502020204030204" pitchFamily="34" charset="0"/>
              </a:rPr>
              <a:t>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utput </a:t>
            </a:r>
            <a:r>
              <a:rPr lang="en-US" sz="2800" b="1" dirty="0">
                <a:latin typeface="Consolas" panose="020B0609020204030204" pitchFamily="49" charset="0"/>
                <a:cs typeface="Calibri" panose="020F0502020204030204" pitchFamily="34" charset="0"/>
              </a:rPr>
              <a:t>D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ata </a:t>
            </a:r>
            <a:r>
              <a:rPr lang="en-US" sz="2800" b="1" dirty="0">
                <a:latin typeface="Consolas" panose="020B0609020204030204" pitchFamily="49" charset="0"/>
                <a:cs typeface="Calibri" panose="020F0502020204030204" pitchFamily="34" charset="0"/>
              </a:rPr>
              <a:t>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egister 	</a:t>
            </a:r>
            <a:r>
              <a:rPr lang="en-US" sz="2800" b="1" dirty="0" err="1">
                <a:latin typeface="Consolas" panose="020B0609020204030204" pitchFamily="49" charset="0"/>
                <a:cs typeface="Calibri" panose="020F0502020204030204" pitchFamily="34" charset="0"/>
              </a:rPr>
              <a:t>GPIOx_ODR</a:t>
            </a:r>
            <a:r>
              <a:rPr lang="en-US" sz="2800" b="1" dirty="0">
                <a:latin typeface="Consolas" panose="020B0609020204030204" pitchFamily="49" charset="0"/>
                <a:cs typeface="Calibri" panose="020F0502020204030204" pitchFamily="34" charset="0"/>
              </a:rPr>
              <a:t>	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Outgoing data?</a:t>
            </a:r>
          </a:p>
        </p:txBody>
      </p:sp>
    </p:spTree>
    <p:extLst>
      <p:ext uri="{BB962C8B-B14F-4D97-AF65-F5344CB8AC3E}">
        <p14:creationId xmlns:p14="http://schemas.microsoft.com/office/powerpoint/2010/main" val="3775468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8E511C-2B4B-B903-E4DE-977B59A1B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220" y="130005"/>
            <a:ext cx="9925560" cy="659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992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95588F-2D00-027E-D024-AC3440BDB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869" y="88728"/>
            <a:ext cx="9938261" cy="668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548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B6579-3DFE-BA5C-50E1-FAA4CA842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Example Memory Mapped I/O Peripheral</a:t>
            </a:r>
            <a:br>
              <a:rPr lang="en-US" sz="3600" dirty="0"/>
            </a:br>
            <a:r>
              <a:rPr lang="en-US" sz="3600" dirty="0"/>
              <a:t>Digital Input/Output Ports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FDCEA6-DE4B-8EED-ADD9-9443AA2875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1" t="10590" r="4259" b="6683"/>
          <a:stretch/>
        </p:blipFill>
        <p:spPr>
          <a:xfrm>
            <a:off x="197473" y="1429100"/>
            <a:ext cx="10423214" cy="523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095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B0FDC2-917F-0CB8-190A-F015F2205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874" y="0"/>
            <a:ext cx="96242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99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1F050B-4FDF-4A72-2215-1BC3F1CF4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907" y="0"/>
            <a:ext cx="93421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90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152D63-BAE5-78E8-E915-DBD78B652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315" y="496737"/>
            <a:ext cx="10103369" cy="586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621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BBA41A-370D-D181-02C3-261046A94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767" y="123655"/>
            <a:ext cx="10014465" cy="661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71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1EFB92-D54E-E6D5-27F5-66A17EE9F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102" y="245899"/>
            <a:ext cx="9639795" cy="636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190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5E570A-27B8-E000-D7A6-8CC09F652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548" y="445934"/>
            <a:ext cx="9804904" cy="596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20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9;p3">
            <a:extLst>
              <a:ext uri="{FF2B5EF4-FFF2-40B4-BE49-F238E27FC236}">
                <a16:creationId xmlns:a16="http://schemas.microsoft.com/office/drawing/2014/main" id="{1FCFCA15-BF52-65D4-8BEA-D9DFA11E70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8787" y="371182"/>
            <a:ext cx="101219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ARM Microcontroller</a:t>
            </a:r>
            <a:br>
              <a:rPr lang="en-US" sz="3600" dirty="0"/>
            </a:br>
            <a:r>
              <a:rPr lang="en-US" sz="3600" dirty="0"/>
              <a:t>Block Diagram</a:t>
            </a:r>
            <a:endParaRPr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6CAA59-8E04-69BC-68E8-0F5873541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675" y="275785"/>
            <a:ext cx="6630325" cy="63064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11C035-EAF1-58FF-B2C1-7516CDCD8BEF}"/>
              </a:ext>
            </a:extLst>
          </p:cNvPr>
          <p:cNvSpPr/>
          <p:nvPr/>
        </p:nvSpPr>
        <p:spPr>
          <a:xfrm>
            <a:off x="6577523" y="600772"/>
            <a:ext cx="999615" cy="1239934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D596EE4-7DE8-C126-282F-F73F260BEFFC}"/>
              </a:ext>
            </a:extLst>
          </p:cNvPr>
          <p:cNvSpPr/>
          <p:nvPr/>
        </p:nvSpPr>
        <p:spPr>
          <a:xfrm>
            <a:off x="3872575" y="990656"/>
            <a:ext cx="2704948" cy="992576"/>
          </a:xfrm>
          <a:prstGeom prst="rightArrow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21404B-539F-681B-40EC-D0C2FDD56100}"/>
              </a:ext>
            </a:extLst>
          </p:cNvPr>
          <p:cNvSpPr txBox="1"/>
          <p:nvPr/>
        </p:nvSpPr>
        <p:spPr>
          <a:xfrm>
            <a:off x="3934193" y="1246139"/>
            <a:ext cx="712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CPU</a:t>
            </a:r>
          </a:p>
        </p:txBody>
      </p:sp>
    </p:spTree>
    <p:extLst>
      <p:ext uri="{BB962C8B-B14F-4D97-AF65-F5344CB8AC3E}">
        <p14:creationId xmlns:p14="http://schemas.microsoft.com/office/powerpoint/2010/main" val="6915669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0A45DE-5A73-ECC8-697B-FD06FA28E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350" y="385606"/>
            <a:ext cx="9703299" cy="608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33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6DF17F-A896-DB99-2773-6496660B8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215" y="453872"/>
            <a:ext cx="9617569" cy="595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371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78E657-0EDA-A8F8-DCAF-E2386674F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465" y="1374669"/>
            <a:ext cx="9119069" cy="410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332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011B34-1B76-D29A-CC4A-1D0C47DE6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92" y="264950"/>
            <a:ext cx="9535015" cy="632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632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5D34F0-7A68-CD9B-6E55-DAFD8A419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051" y="309402"/>
            <a:ext cx="9677897" cy="623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409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1F2EE8-F00D-E00A-7747-F64DBC644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226" y="380843"/>
            <a:ext cx="9671547" cy="609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159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CC70D3-1B30-55E0-BD8A-BB4C386992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9444"/>
          <a:stretch/>
        </p:blipFill>
        <p:spPr>
          <a:xfrm>
            <a:off x="0" y="-1"/>
            <a:ext cx="12192000" cy="7239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B1CBEC-4A40-1823-929B-DC8E41FF75BF}"/>
              </a:ext>
            </a:extLst>
          </p:cNvPr>
          <p:cNvSpPr txBox="1"/>
          <p:nvPr/>
        </p:nvSpPr>
        <p:spPr>
          <a:xfrm>
            <a:off x="8242300" y="0"/>
            <a:ext cx="998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 </a:t>
            </a:r>
          </a:p>
        </p:txBody>
      </p:sp>
    </p:spTree>
    <p:extLst>
      <p:ext uri="{BB962C8B-B14F-4D97-AF65-F5344CB8AC3E}">
        <p14:creationId xmlns:p14="http://schemas.microsoft.com/office/powerpoint/2010/main" val="11428047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D34E5F-485E-E40E-9EC3-3A45424142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972"/>
          <a:stretch/>
        </p:blipFill>
        <p:spPr>
          <a:xfrm>
            <a:off x="0" y="0"/>
            <a:ext cx="12192000" cy="12363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611147-8A7A-3AF8-D277-35394D9C5BF6}"/>
              </a:ext>
            </a:extLst>
          </p:cNvPr>
          <p:cNvSpPr txBox="1"/>
          <p:nvPr/>
        </p:nvSpPr>
        <p:spPr>
          <a:xfrm>
            <a:off x="8242300" y="0"/>
            <a:ext cx="998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3045D-7724-849A-4290-342DF3467DC2}"/>
              </a:ext>
            </a:extLst>
          </p:cNvPr>
          <p:cNvSpPr txBox="1"/>
          <p:nvPr/>
        </p:nvSpPr>
        <p:spPr>
          <a:xfrm>
            <a:off x="4013200" y="774700"/>
            <a:ext cx="2691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Location in Memory</a:t>
            </a:r>
          </a:p>
        </p:txBody>
      </p:sp>
    </p:spTree>
    <p:extLst>
      <p:ext uri="{BB962C8B-B14F-4D97-AF65-F5344CB8AC3E}">
        <p14:creationId xmlns:p14="http://schemas.microsoft.com/office/powerpoint/2010/main" val="38474058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211947-BBA8-53B3-D92B-01AF7364E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741"/>
          <a:stretch/>
        </p:blipFill>
        <p:spPr>
          <a:xfrm>
            <a:off x="0" y="-1"/>
            <a:ext cx="12192000" cy="23495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386187-EF55-FACD-848D-5E02944EF03E}"/>
              </a:ext>
            </a:extLst>
          </p:cNvPr>
          <p:cNvSpPr txBox="1"/>
          <p:nvPr/>
        </p:nvSpPr>
        <p:spPr>
          <a:xfrm>
            <a:off x="8242300" y="0"/>
            <a:ext cx="998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41A162-9A0A-73BB-8903-114B9D3ADEB6}"/>
              </a:ext>
            </a:extLst>
          </p:cNvPr>
          <p:cNvSpPr txBox="1"/>
          <p:nvPr/>
        </p:nvSpPr>
        <p:spPr>
          <a:xfrm>
            <a:off x="4013200" y="774700"/>
            <a:ext cx="2691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Location in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08C229-20DD-F9B1-4ABB-D4D25AAE8D9C}"/>
              </a:ext>
            </a:extLst>
          </p:cNvPr>
          <p:cNvSpPr txBox="1"/>
          <p:nvPr/>
        </p:nvSpPr>
        <p:spPr>
          <a:xfrm>
            <a:off x="7175500" y="1236365"/>
            <a:ext cx="47596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Values automatically loaded into the</a:t>
            </a:r>
          </a:p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register after a reset</a:t>
            </a:r>
          </a:p>
        </p:txBody>
      </p:sp>
    </p:spTree>
    <p:extLst>
      <p:ext uri="{BB962C8B-B14F-4D97-AF65-F5344CB8AC3E}">
        <p14:creationId xmlns:p14="http://schemas.microsoft.com/office/powerpoint/2010/main" val="15275685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408897-8C44-32AE-B96D-2030D55F7D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71"/>
          <a:stretch/>
        </p:blipFill>
        <p:spPr>
          <a:xfrm>
            <a:off x="0" y="-1"/>
            <a:ext cx="12192000" cy="47752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AF4BD8-CAF3-5D0F-476F-E96E873F4CA1}"/>
              </a:ext>
            </a:extLst>
          </p:cNvPr>
          <p:cNvSpPr txBox="1"/>
          <p:nvPr/>
        </p:nvSpPr>
        <p:spPr>
          <a:xfrm>
            <a:off x="8242300" y="0"/>
            <a:ext cx="998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00D105-94F0-A51A-7E63-8480270CC07C}"/>
              </a:ext>
            </a:extLst>
          </p:cNvPr>
          <p:cNvSpPr txBox="1"/>
          <p:nvPr/>
        </p:nvSpPr>
        <p:spPr>
          <a:xfrm>
            <a:off x="4013200" y="774700"/>
            <a:ext cx="2691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Location in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7A1A68-7447-6615-1688-01960F586A35}"/>
              </a:ext>
            </a:extLst>
          </p:cNvPr>
          <p:cNvSpPr txBox="1"/>
          <p:nvPr/>
        </p:nvSpPr>
        <p:spPr>
          <a:xfrm>
            <a:off x="7175500" y="1236365"/>
            <a:ext cx="47596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Values automatically loaded into the</a:t>
            </a:r>
          </a:p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register after a reset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BAF79B-82C1-EA16-5575-8BA05C315EED}"/>
              </a:ext>
            </a:extLst>
          </p:cNvPr>
          <p:cNvSpPr txBox="1"/>
          <p:nvPr/>
        </p:nvSpPr>
        <p:spPr>
          <a:xfrm>
            <a:off x="0" y="1626463"/>
            <a:ext cx="17331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 </a:t>
            </a:r>
          </a:p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assignments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E67392-EB09-C86F-3177-056C7D858947}"/>
              </a:ext>
            </a:extLst>
          </p:cNvPr>
          <p:cNvSpPr/>
          <p:nvPr/>
        </p:nvSpPr>
        <p:spPr>
          <a:xfrm>
            <a:off x="256864" y="3307080"/>
            <a:ext cx="398456" cy="175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63DDB6-2D3F-031F-B0A0-4273BDE0E4E4}"/>
              </a:ext>
            </a:extLst>
          </p:cNvPr>
          <p:cNvSpPr/>
          <p:nvPr/>
        </p:nvSpPr>
        <p:spPr>
          <a:xfrm>
            <a:off x="935044" y="3307080"/>
            <a:ext cx="398456" cy="175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80F7FC-2F0A-5EB8-6AC2-F5C406EEF971}"/>
              </a:ext>
            </a:extLst>
          </p:cNvPr>
          <p:cNvSpPr/>
          <p:nvPr/>
        </p:nvSpPr>
        <p:spPr>
          <a:xfrm>
            <a:off x="1733167" y="3300100"/>
            <a:ext cx="398456" cy="175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3C78B2-E054-487D-D48C-9D3494FEDD2B}"/>
              </a:ext>
            </a:extLst>
          </p:cNvPr>
          <p:cNvSpPr/>
          <p:nvPr/>
        </p:nvSpPr>
        <p:spPr>
          <a:xfrm>
            <a:off x="2411347" y="3300100"/>
            <a:ext cx="398456" cy="175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A887F1-89B9-1CE0-E5D0-F9BE91F94A69}"/>
              </a:ext>
            </a:extLst>
          </p:cNvPr>
          <p:cNvSpPr/>
          <p:nvPr/>
        </p:nvSpPr>
        <p:spPr>
          <a:xfrm>
            <a:off x="3209470" y="3317870"/>
            <a:ext cx="398456" cy="175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4D249D-1CA0-8994-740A-B51FF1BD34C9}"/>
              </a:ext>
            </a:extLst>
          </p:cNvPr>
          <p:cNvSpPr/>
          <p:nvPr/>
        </p:nvSpPr>
        <p:spPr>
          <a:xfrm>
            <a:off x="3887650" y="3317870"/>
            <a:ext cx="398456" cy="175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3AA2A8-ED94-EB80-B98A-B6641184706D}"/>
              </a:ext>
            </a:extLst>
          </p:cNvPr>
          <p:cNvSpPr/>
          <p:nvPr/>
        </p:nvSpPr>
        <p:spPr>
          <a:xfrm>
            <a:off x="4685773" y="3310890"/>
            <a:ext cx="398456" cy="175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DD4CEC-38C8-CAB7-30E2-E43A81499E93}"/>
              </a:ext>
            </a:extLst>
          </p:cNvPr>
          <p:cNvSpPr/>
          <p:nvPr/>
        </p:nvSpPr>
        <p:spPr>
          <a:xfrm>
            <a:off x="5363953" y="3310890"/>
            <a:ext cx="398456" cy="175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976056-62EF-CB87-2A2D-33E338B6DB6D}"/>
              </a:ext>
            </a:extLst>
          </p:cNvPr>
          <p:cNvSpPr/>
          <p:nvPr/>
        </p:nvSpPr>
        <p:spPr>
          <a:xfrm>
            <a:off x="6223036" y="3314060"/>
            <a:ext cx="398456" cy="175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A4C506-E445-A0CE-BDB6-5D2547A7CBC0}"/>
              </a:ext>
            </a:extLst>
          </p:cNvPr>
          <p:cNvSpPr/>
          <p:nvPr/>
        </p:nvSpPr>
        <p:spPr>
          <a:xfrm>
            <a:off x="6901216" y="3314060"/>
            <a:ext cx="398456" cy="175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49AB10-62EC-9889-3F06-FCEF0259A9D5}"/>
              </a:ext>
            </a:extLst>
          </p:cNvPr>
          <p:cNvSpPr/>
          <p:nvPr/>
        </p:nvSpPr>
        <p:spPr>
          <a:xfrm>
            <a:off x="7699339" y="3307080"/>
            <a:ext cx="398456" cy="175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0E8913-211A-8ADF-2BD3-8A959FBFFCC7}"/>
              </a:ext>
            </a:extLst>
          </p:cNvPr>
          <p:cNvSpPr/>
          <p:nvPr/>
        </p:nvSpPr>
        <p:spPr>
          <a:xfrm>
            <a:off x="8377519" y="3307080"/>
            <a:ext cx="398456" cy="175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86E91A-00DA-1A16-B762-FF14DE0B12C9}"/>
              </a:ext>
            </a:extLst>
          </p:cNvPr>
          <p:cNvSpPr/>
          <p:nvPr/>
        </p:nvSpPr>
        <p:spPr>
          <a:xfrm>
            <a:off x="9175642" y="3324850"/>
            <a:ext cx="398456" cy="175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E3287C-E219-58AC-549E-8781AC82828C}"/>
              </a:ext>
            </a:extLst>
          </p:cNvPr>
          <p:cNvSpPr/>
          <p:nvPr/>
        </p:nvSpPr>
        <p:spPr>
          <a:xfrm>
            <a:off x="9954181" y="3324850"/>
            <a:ext cx="398456" cy="175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D93ACA-950D-B909-3F5C-E5971D61FD76}"/>
              </a:ext>
            </a:extLst>
          </p:cNvPr>
          <p:cNvSpPr/>
          <p:nvPr/>
        </p:nvSpPr>
        <p:spPr>
          <a:xfrm>
            <a:off x="10752304" y="3317870"/>
            <a:ext cx="398456" cy="175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4EC962B-C1EC-2D8C-6258-C79C19AF3596}"/>
              </a:ext>
            </a:extLst>
          </p:cNvPr>
          <p:cNvSpPr/>
          <p:nvPr/>
        </p:nvSpPr>
        <p:spPr>
          <a:xfrm>
            <a:off x="11430484" y="3317870"/>
            <a:ext cx="398456" cy="175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3050C6-5202-7762-DAE7-C44C3EB1FA50}"/>
              </a:ext>
            </a:extLst>
          </p:cNvPr>
          <p:cNvSpPr/>
          <p:nvPr/>
        </p:nvSpPr>
        <p:spPr>
          <a:xfrm>
            <a:off x="256864" y="4462796"/>
            <a:ext cx="398456" cy="175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50BB2B-594D-B684-C0E0-EF569B8A5AB4}"/>
              </a:ext>
            </a:extLst>
          </p:cNvPr>
          <p:cNvSpPr/>
          <p:nvPr/>
        </p:nvSpPr>
        <p:spPr>
          <a:xfrm>
            <a:off x="935044" y="4462796"/>
            <a:ext cx="398456" cy="175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6ABE9F-630D-24AE-B97D-DB4113EBB214}"/>
              </a:ext>
            </a:extLst>
          </p:cNvPr>
          <p:cNvSpPr/>
          <p:nvPr/>
        </p:nvSpPr>
        <p:spPr>
          <a:xfrm>
            <a:off x="1733167" y="4455816"/>
            <a:ext cx="398456" cy="175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F2E125E-8C70-8C44-C787-9E4419550052}"/>
              </a:ext>
            </a:extLst>
          </p:cNvPr>
          <p:cNvSpPr/>
          <p:nvPr/>
        </p:nvSpPr>
        <p:spPr>
          <a:xfrm>
            <a:off x="2411347" y="4455816"/>
            <a:ext cx="398456" cy="175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7B0ACE-F0C8-9DC7-6C08-5E52ED042082}"/>
              </a:ext>
            </a:extLst>
          </p:cNvPr>
          <p:cNvSpPr/>
          <p:nvPr/>
        </p:nvSpPr>
        <p:spPr>
          <a:xfrm>
            <a:off x="3209470" y="4473586"/>
            <a:ext cx="398456" cy="175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62778BF-AFCE-850D-35EB-1F3F9DD98106}"/>
              </a:ext>
            </a:extLst>
          </p:cNvPr>
          <p:cNvSpPr/>
          <p:nvPr/>
        </p:nvSpPr>
        <p:spPr>
          <a:xfrm>
            <a:off x="3887650" y="4473586"/>
            <a:ext cx="398456" cy="175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2868FE9-E6D0-45D3-D63E-59B9F9283D83}"/>
              </a:ext>
            </a:extLst>
          </p:cNvPr>
          <p:cNvSpPr/>
          <p:nvPr/>
        </p:nvSpPr>
        <p:spPr>
          <a:xfrm>
            <a:off x="4685773" y="4466606"/>
            <a:ext cx="398456" cy="175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F2A0171-C704-F54A-9C82-BCB5D7E08D12}"/>
              </a:ext>
            </a:extLst>
          </p:cNvPr>
          <p:cNvSpPr/>
          <p:nvPr/>
        </p:nvSpPr>
        <p:spPr>
          <a:xfrm>
            <a:off x="5363953" y="4466606"/>
            <a:ext cx="398456" cy="175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7658AF1-A7AA-BB0F-F327-E85406E9AE55}"/>
              </a:ext>
            </a:extLst>
          </p:cNvPr>
          <p:cNvSpPr/>
          <p:nvPr/>
        </p:nvSpPr>
        <p:spPr>
          <a:xfrm>
            <a:off x="6223036" y="4469776"/>
            <a:ext cx="398456" cy="175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3F227AC-3B12-5461-1993-E72269E770C5}"/>
              </a:ext>
            </a:extLst>
          </p:cNvPr>
          <p:cNvSpPr/>
          <p:nvPr/>
        </p:nvSpPr>
        <p:spPr>
          <a:xfrm>
            <a:off x="6901216" y="4469776"/>
            <a:ext cx="398456" cy="175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0114654-7AAC-35B9-3585-861618C46A4F}"/>
              </a:ext>
            </a:extLst>
          </p:cNvPr>
          <p:cNvSpPr/>
          <p:nvPr/>
        </p:nvSpPr>
        <p:spPr>
          <a:xfrm>
            <a:off x="7699339" y="4462796"/>
            <a:ext cx="398456" cy="175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6D83129-3218-01D4-7E65-0D5B396BAABF}"/>
              </a:ext>
            </a:extLst>
          </p:cNvPr>
          <p:cNvSpPr/>
          <p:nvPr/>
        </p:nvSpPr>
        <p:spPr>
          <a:xfrm>
            <a:off x="8377519" y="4462796"/>
            <a:ext cx="398456" cy="175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FE8D585-AA6D-6B62-950A-807883986758}"/>
              </a:ext>
            </a:extLst>
          </p:cNvPr>
          <p:cNvSpPr/>
          <p:nvPr/>
        </p:nvSpPr>
        <p:spPr>
          <a:xfrm>
            <a:off x="9175642" y="4480566"/>
            <a:ext cx="398456" cy="175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510929B-42AA-6B08-F990-D9E51BEFD38F}"/>
              </a:ext>
            </a:extLst>
          </p:cNvPr>
          <p:cNvSpPr/>
          <p:nvPr/>
        </p:nvSpPr>
        <p:spPr>
          <a:xfrm>
            <a:off x="9954181" y="4480566"/>
            <a:ext cx="398456" cy="175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A36AEF4-6E7B-B707-E3F4-DEC56BBF2847}"/>
              </a:ext>
            </a:extLst>
          </p:cNvPr>
          <p:cNvSpPr/>
          <p:nvPr/>
        </p:nvSpPr>
        <p:spPr>
          <a:xfrm>
            <a:off x="10752304" y="4473586"/>
            <a:ext cx="398456" cy="175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0DC8554-EF3C-0E3E-0344-5C8FA80A7ED9}"/>
              </a:ext>
            </a:extLst>
          </p:cNvPr>
          <p:cNvSpPr/>
          <p:nvPr/>
        </p:nvSpPr>
        <p:spPr>
          <a:xfrm>
            <a:off x="11430484" y="4473586"/>
            <a:ext cx="398456" cy="175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666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9;p3">
            <a:extLst>
              <a:ext uri="{FF2B5EF4-FFF2-40B4-BE49-F238E27FC236}">
                <a16:creationId xmlns:a16="http://schemas.microsoft.com/office/drawing/2014/main" id="{C6C5EA0C-A8CE-C472-1323-15C04E1AEE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8787" y="371182"/>
            <a:ext cx="101219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ARM Microcontroller</a:t>
            </a:r>
            <a:br>
              <a:rPr lang="en-US" sz="3600" dirty="0"/>
            </a:br>
            <a:r>
              <a:rPr lang="en-US" sz="3600" dirty="0"/>
              <a:t>Block Diagram</a:t>
            </a:r>
            <a:endParaRPr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EA0DA2-5CC7-0E61-D62D-F0CECBE60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675" y="275785"/>
            <a:ext cx="6630325" cy="63064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16A4FC-C4D6-DCD9-D7CB-EC863C4EC397}"/>
              </a:ext>
            </a:extLst>
          </p:cNvPr>
          <p:cNvSpPr/>
          <p:nvPr/>
        </p:nvSpPr>
        <p:spPr>
          <a:xfrm>
            <a:off x="6577523" y="600772"/>
            <a:ext cx="999615" cy="1239934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160162C-C735-FD4B-70B3-BD636DA0101B}"/>
              </a:ext>
            </a:extLst>
          </p:cNvPr>
          <p:cNvSpPr/>
          <p:nvPr/>
        </p:nvSpPr>
        <p:spPr>
          <a:xfrm>
            <a:off x="3872575" y="990656"/>
            <a:ext cx="2704948" cy="992576"/>
          </a:xfrm>
          <a:prstGeom prst="rightArrow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27C490-D4C8-951C-335A-94DA2F20EAAF}"/>
              </a:ext>
            </a:extLst>
          </p:cNvPr>
          <p:cNvSpPr/>
          <p:nvPr/>
        </p:nvSpPr>
        <p:spPr>
          <a:xfrm>
            <a:off x="8377029" y="1087837"/>
            <a:ext cx="999615" cy="687623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CCFF5-9EC6-438F-FBBB-CF42E5CA9DE2}"/>
              </a:ext>
            </a:extLst>
          </p:cNvPr>
          <p:cNvSpPr txBox="1"/>
          <p:nvPr/>
        </p:nvSpPr>
        <p:spPr>
          <a:xfrm rot="19277448">
            <a:off x="8716519" y="402351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A9F7A8-067C-31A4-D6EE-47A385F6AEF2}"/>
              </a:ext>
            </a:extLst>
          </p:cNvPr>
          <p:cNvSpPr txBox="1"/>
          <p:nvPr/>
        </p:nvSpPr>
        <p:spPr>
          <a:xfrm>
            <a:off x="3934193" y="1246139"/>
            <a:ext cx="712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CPU</a:t>
            </a:r>
          </a:p>
        </p:txBody>
      </p:sp>
    </p:spTree>
    <p:extLst>
      <p:ext uri="{BB962C8B-B14F-4D97-AF65-F5344CB8AC3E}">
        <p14:creationId xmlns:p14="http://schemas.microsoft.com/office/powerpoint/2010/main" val="16720859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CF4770-7DF1-76C0-A46F-FA576304FE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71"/>
          <a:stretch/>
        </p:blipFill>
        <p:spPr>
          <a:xfrm>
            <a:off x="0" y="-1"/>
            <a:ext cx="12192000" cy="47752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CEF7AE-CA64-8031-BDEF-B1961D835B7A}"/>
              </a:ext>
            </a:extLst>
          </p:cNvPr>
          <p:cNvSpPr txBox="1"/>
          <p:nvPr/>
        </p:nvSpPr>
        <p:spPr>
          <a:xfrm>
            <a:off x="8242300" y="0"/>
            <a:ext cx="998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EF024B-85C9-C547-EA61-6AE2398830A8}"/>
              </a:ext>
            </a:extLst>
          </p:cNvPr>
          <p:cNvSpPr txBox="1"/>
          <p:nvPr/>
        </p:nvSpPr>
        <p:spPr>
          <a:xfrm>
            <a:off x="4013200" y="774700"/>
            <a:ext cx="2691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Location in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9705E4-1643-E2C2-88ED-E34FA920E990}"/>
              </a:ext>
            </a:extLst>
          </p:cNvPr>
          <p:cNvSpPr txBox="1"/>
          <p:nvPr/>
        </p:nvSpPr>
        <p:spPr>
          <a:xfrm>
            <a:off x="7175500" y="1236365"/>
            <a:ext cx="47596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Values automatically loaded into the</a:t>
            </a:r>
          </a:p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register after a reset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77EA31-DE0A-F118-58D8-157173C14366}"/>
              </a:ext>
            </a:extLst>
          </p:cNvPr>
          <p:cNvSpPr txBox="1"/>
          <p:nvPr/>
        </p:nvSpPr>
        <p:spPr>
          <a:xfrm>
            <a:off x="0" y="1626463"/>
            <a:ext cx="17331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 </a:t>
            </a:r>
          </a:p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assignments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D07A8F2-B69B-732F-9AA0-938064E5333F}"/>
              </a:ext>
            </a:extLst>
          </p:cNvPr>
          <p:cNvSpPr txBox="1"/>
          <p:nvPr/>
        </p:nvSpPr>
        <p:spPr>
          <a:xfrm>
            <a:off x="0" y="5430721"/>
            <a:ext cx="15584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(r)</a:t>
            </a: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eadable</a:t>
            </a:r>
            <a:endParaRPr lang="en-US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(w)</a:t>
            </a: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riteable</a:t>
            </a:r>
            <a:endParaRPr lang="en-US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577A37D-880E-0F2C-3443-5F725B072FFA}"/>
              </a:ext>
            </a:extLst>
          </p:cNvPr>
          <p:cNvSpPr/>
          <p:nvPr/>
        </p:nvSpPr>
        <p:spPr>
          <a:xfrm>
            <a:off x="156117" y="4304370"/>
            <a:ext cx="546409" cy="448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8089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346BEE-2C88-D366-75E4-73876633FC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-1137"/>
          <a:stretch/>
        </p:blipFill>
        <p:spPr>
          <a:xfrm>
            <a:off x="0" y="-1"/>
            <a:ext cx="12192000" cy="69360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E14D7A-331C-372A-0573-12AB40AB0F1F}"/>
              </a:ext>
            </a:extLst>
          </p:cNvPr>
          <p:cNvSpPr txBox="1"/>
          <p:nvPr/>
        </p:nvSpPr>
        <p:spPr>
          <a:xfrm>
            <a:off x="8242300" y="0"/>
            <a:ext cx="998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CD8B29-B2EB-E040-D1BD-1B0A4D85CB32}"/>
              </a:ext>
            </a:extLst>
          </p:cNvPr>
          <p:cNvSpPr txBox="1"/>
          <p:nvPr/>
        </p:nvSpPr>
        <p:spPr>
          <a:xfrm>
            <a:off x="4013200" y="774700"/>
            <a:ext cx="2691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Location in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29B709-2F9C-CD96-CA9C-A87FF4DDB870}"/>
              </a:ext>
            </a:extLst>
          </p:cNvPr>
          <p:cNvSpPr txBox="1"/>
          <p:nvPr/>
        </p:nvSpPr>
        <p:spPr>
          <a:xfrm>
            <a:off x="7175500" y="1236365"/>
            <a:ext cx="47596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Values automatically loaded into the</a:t>
            </a:r>
          </a:p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register after a reset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63D3CA-8E02-285E-F3BC-EAFDEF143533}"/>
              </a:ext>
            </a:extLst>
          </p:cNvPr>
          <p:cNvSpPr txBox="1"/>
          <p:nvPr/>
        </p:nvSpPr>
        <p:spPr>
          <a:xfrm>
            <a:off x="0" y="1626463"/>
            <a:ext cx="17331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 </a:t>
            </a:r>
          </a:p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assignments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4B6559-8C1A-4F70-34F9-F90E9CD31D34}"/>
              </a:ext>
            </a:extLst>
          </p:cNvPr>
          <p:cNvSpPr txBox="1"/>
          <p:nvPr/>
        </p:nvSpPr>
        <p:spPr>
          <a:xfrm>
            <a:off x="0" y="5430721"/>
            <a:ext cx="15584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(r)</a:t>
            </a: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eadable</a:t>
            </a:r>
            <a:endParaRPr lang="en-US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(w)</a:t>
            </a: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riteable</a:t>
            </a:r>
            <a:endParaRPr lang="en-US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3B934-59A2-B0D3-2EEF-3A9DC2CC5C0B}"/>
              </a:ext>
            </a:extLst>
          </p:cNvPr>
          <p:cNvSpPr txBox="1"/>
          <p:nvPr/>
        </p:nvSpPr>
        <p:spPr>
          <a:xfrm>
            <a:off x="5359081" y="5846220"/>
            <a:ext cx="59795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the bits in the register will communicate</a:t>
            </a:r>
          </a:p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the peripheral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3D2FF36-AAB0-6967-9EE4-605169E9EF99}"/>
              </a:ext>
            </a:extLst>
          </p:cNvPr>
          <p:cNvSpPr/>
          <p:nvPr/>
        </p:nvSpPr>
        <p:spPr>
          <a:xfrm>
            <a:off x="156117" y="4304370"/>
            <a:ext cx="546409" cy="448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695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54FCF90-93A6-4E0C-2095-C98F30AED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42847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8FF416-77D3-6942-8847-B9341CE24259}"/>
              </a:ext>
            </a:extLst>
          </p:cNvPr>
          <p:cNvSpPr txBox="1"/>
          <p:nvPr/>
        </p:nvSpPr>
        <p:spPr>
          <a:xfrm>
            <a:off x="8788708" y="0"/>
            <a:ext cx="998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CD142A-C676-DFCE-1627-5C0586134C61}"/>
              </a:ext>
            </a:extLst>
          </p:cNvPr>
          <p:cNvSpPr txBox="1"/>
          <p:nvPr/>
        </p:nvSpPr>
        <p:spPr>
          <a:xfrm>
            <a:off x="3979747" y="886212"/>
            <a:ext cx="2691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Location in Memory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BBAC23-0216-7105-B3B0-FD9EC2138E18}"/>
              </a:ext>
            </a:extLst>
          </p:cNvPr>
          <p:cNvSpPr txBox="1"/>
          <p:nvPr/>
        </p:nvSpPr>
        <p:spPr>
          <a:xfrm>
            <a:off x="4650057" y="1370179"/>
            <a:ext cx="736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Values automatically loaded into the register after a reset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912B1E-E80C-F22A-9179-2595751A474F}"/>
              </a:ext>
            </a:extLst>
          </p:cNvPr>
          <p:cNvSpPr txBox="1"/>
          <p:nvPr/>
        </p:nvSpPr>
        <p:spPr>
          <a:xfrm>
            <a:off x="9547453" y="4132395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OT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2800" b="1" dirty="0">
                <a:solidFill>
                  <a:srgbClr val="FF0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O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utput </a:t>
            </a:r>
            <a:r>
              <a:rPr lang="en-US" sz="2800" b="1" dirty="0">
                <a:solidFill>
                  <a:srgbClr val="FF0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T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ype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8EC4EF-C809-843F-164B-AB7B719CFFE5}"/>
              </a:ext>
            </a:extLst>
          </p:cNvPr>
          <p:cNvSpPr txBox="1"/>
          <p:nvPr/>
        </p:nvSpPr>
        <p:spPr>
          <a:xfrm>
            <a:off x="0" y="1311387"/>
            <a:ext cx="15584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(r)</a:t>
            </a: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eadable</a:t>
            </a:r>
            <a:endParaRPr lang="en-US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(w)</a:t>
            </a: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riteable</a:t>
            </a:r>
            <a:endParaRPr lang="en-US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94D6604-8677-5891-A5A8-F4431D285C1F}"/>
              </a:ext>
            </a:extLst>
          </p:cNvPr>
          <p:cNvSpPr/>
          <p:nvPr/>
        </p:nvSpPr>
        <p:spPr>
          <a:xfrm>
            <a:off x="178419" y="3769113"/>
            <a:ext cx="546409" cy="448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5364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87DB03E-E3B0-FAF4-F5E7-3537664AFE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537" b="80566"/>
          <a:stretch/>
        </p:blipFill>
        <p:spPr>
          <a:xfrm>
            <a:off x="1037065" y="4362827"/>
            <a:ext cx="9322420" cy="3704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B2D21E-663B-67BC-BE00-B58659F8A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42847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51FBE7-0D3C-7E25-C7CF-7A67C116F247}"/>
              </a:ext>
            </a:extLst>
          </p:cNvPr>
          <p:cNvSpPr txBox="1"/>
          <p:nvPr/>
        </p:nvSpPr>
        <p:spPr>
          <a:xfrm>
            <a:off x="8788708" y="0"/>
            <a:ext cx="998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ABCCE-9584-D16F-4CBE-F9A0082BB903}"/>
              </a:ext>
            </a:extLst>
          </p:cNvPr>
          <p:cNvSpPr txBox="1"/>
          <p:nvPr/>
        </p:nvSpPr>
        <p:spPr>
          <a:xfrm>
            <a:off x="3979747" y="886212"/>
            <a:ext cx="2691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Location in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4E7A11-6A05-E80B-A31B-5606514C380D}"/>
              </a:ext>
            </a:extLst>
          </p:cNvPr>
          <p:cNvSpPr txBox="1"/>
          <p:nvPr/>
        </p:nvSpPr>
        <p:spPr>
          <a:xfrm>
            <a:off x="4650057" y="1370179"/>
            <a:ext cx="736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Values automatically loaded into the register after a reset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828300-DD90-D789-0A69-3A4567F4B759}"/>
              </a:ext>
            </a:extLst>
          </p:cNvPr>
          <p:cNvSpPr txBox="1"/>
          <p:nvPr/>
        </p:nvSpPr>
        <p:spPr>
          <a:xfrm>
            <a:off x="9547453" y="4132395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OT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2800" b="1" dirty="0">
                <a:solidFill>
                  <a:srgbClr val="FF0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O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utput </a:t>
            </a:r>
            <a:r>
              <a:rPr lang="en-US" sz="2800" b="1" dirty="0">
                <a:solidFill>
                  <a:srgbClr val="FF0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T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7C72FC-A892-AB73-F565-727B00FBA741}"/>
              </a:ext>
            </a:extLst>
          </p:cNvPr>
          <p:cNvSpPr txBox="1"/>
          <p:nvPr/>
        </p:nvSpPr>
        <p:spPr>
          <a:xfrm>
            <a:off x="0" y="1311387"/>
            <a:ext cx="15584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(r)</a:t>
            </a: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eadable</a:t>
            </a:r>
            <a:endParaRPr lang="en-US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(w)</a:t>
            </a: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riteable</a:t>
            </a:r>
            <a:endParaRPr lang="en-US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12E86AD-54D4-9AD0-655F-8ED18E928EEE}"/>
              </a:ext>
            </a:extLst>
          </p:cNvPr>
          <p:cNvSpPr/>
          <p:nvPr/>
        </p:nvSpPr>
        <p:spPr>
          <a:xfrm>
            <a:off x="178419" y="3769113"/>
            <a:ext cx="546409" cy="448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4800A5-CC59-12B3-5AC9-0B9349496C9A}"/>
              </a:ext>
            </a:extLst>
          </p:cNvPr>
          <p:cNvSpPr/>
          <p:nvPr/>
        </p:nvSpPr>
        <p:spPr>
          <a:xfrm>
            <a:off x="85344" y="2474976"/>
            <a:ext cx="11927849" cy="670655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A7DF875-9C3D-935A-8BA1-3A2A65F49A6E}"/>
              </a:ext>
            </a:extLst>
          </p:cNvPr>
          <p:cNvSpPr/>
          <p:nvPr/>
        </p:nvSpPr>
        <p:spPr>
          <a:xfrm>
            <a:off x="1190171" y="4328136"/>
            <a:ext cx="6473372" cy="5232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 descr="No Touchy by Vahlia on DeviantArt">
            <a:extLst>
              <a:ext uri="{FF2B5EF4-FFF2-40B4-BE49-F238E27FC236}">
                <a16:creationId xmlns:a16="http://schemas.microsoft.com/office/drawing/2014/main" id="{FF66CF02-F271-9D6C-1C7D-87B18F7BFC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3" t="5365" r="19051" b="3903"/>
          <a:stretch/>
        </p:blipFill>
        <p:spPr bwMode="auto">
          <a:xfrm>
            <a:off x="253356" y="4241052"/>
            <a:ext cx="1807249" cy="265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0253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50155B-8AE3-B23A-8CAD-BD167CAAC0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537" b="80566"/>
          <a:stretch/>
        </p:blipFill>
        <p:spPr>
          <a:xfrm>
            <a:off x="1037065" y="4362827"/>
            <a:ext cx="9322420" cy="3704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1AFDCC-AD11-1425-5610-0464932F3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42847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6399C7-15E3-612F-0E00-57993831E1E3}"/>
              </a:ext>
            </a:extLst>
          </p:cNvPr>
          <p:cNvSpPr txBox="1"/>
          <p:nvPr/>
        </p:nvSpPr>
        <p:spPr>
          <a:xfrm>
            <a:off x="8788708" y="0"/>
            <a:ext cx="998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CC3500-B3A1-4774-1129-AA2AF3D0D642}"/>
              </a:ext>
            </a:extLst>
          </p:cNvPr>
          <p:cNvSpPr txBox="1"/>
          <p:nvPr/>
        </p:nvSpPr>
        <p:spPr>
          <a:xfrm>
            <a:off x="3979747" y="886212"/>
            <a:ext cx="2691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Location 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6BA82A-926A-6964-DBB1-F3435549A609}"/>
              </a:ext>
            </a:extLst>
          </p:cNvPr>
          <p:cNvSpPr txBox="1"/>
          <p:nvPr/>
        </p:nvSpPr>
        <p:spPr>
          <a:xfrm>
            <a:off x="4650057" y="1370179"/>
            <a:ext cx="736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Values automatically loaded into the register after a reset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250BA2-4F09-FE45-9F31-334B01A69ECE}"/>
              </a:ext>
            </a:extLst>
          </p:cNvPr>
          <p:cNvSpPr txBox="1"/>
          <p:nvPr/>
        </p:nvSpPr>
        <p:spPr>
          <a:xfrm>
            <a:off x="9547453" y="4132395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OT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2800" b="1" dirty="0">
                <a:solidFill>
                  <a:srgbClr val="FF0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O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utput </a:t>
            </a:r>
            <a:r>
              <a:rPr lang="en-US" sz="2800" b="1" dirty="0">
                <a:solidFill>
                  <a:srgbClr val="FF0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T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F0A4A-7476-9E24-3D93-BAC6EFF29A53}"/>
              </a:ext>
            </a:extLst>
          </p:cNvPr>
          <p:cNvSpPr txBox="1"/>
          <p:nvPr/>
        </p:nvSpPr>
        <p:spPr>
          <a:xfrm>
            <a:off x="0" y="1311387"/>
            <a:ext cx="15584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(r)</a:t>
            </a: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eadable</a:t>
            </a:r>
            <a:endParaRPr lang="en-US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(w)</a:t>
            </a: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riteable</a:t>
            </a:r>
            <a:endParaRPr lang="en-US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2CE87FD-BD96-54FF-0FD8-5252913F144B}"/>
              </a:ext>
            </a:extLst>
          </p:cNvPr>
          <p:cNvSpPr/>
          <p:nvPr/>
        </p:nvSpPr>
        <p:spPr>
          <a:xfrm>
            <a:off x="178419" y="3769113"/>
            <a:ext cx="546409" cy="448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A35EC0-11FA-2E6A-6DA6-D2129D1818EF}"/>
              </a:ext>
            </a:extLst>
          </p:cNvPr>
          <p:cNvSpPr/>
          <p:nvPr/>
        </p:nvSpPr>
        <p:spPr>
          <a:xfrm>
            <a:off x="85344" y="2474976"/>
            <a:ext cx="11927849" cy="670655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3E73002-8EEB-D752-5983-0840F11C445A}"/>
              </a:ext>
            </a:extLst>
          </p:cNvPr>
          <p:cNvSpPr/>
          <p:nvPr/>
        </p:nvSpPr>
        <p:spPr>
          <a:xfrm>
            <a:off x="1190171" y="4328136"/>
            <a:ext cx="6473372" cy="5232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 descr="No Touchy by Vahlia on DeviantArt">
            <a:extLst>
              <a:ext uri="{FF2B5EF4-FFF2-40B4-BE49-F238E27FC236}">
                <a16:creationId xmlns:a16="http://schemas.microsoft.com/office/drawing/2014/main" id="{E64F85D6-D06A-9DB7-5B04-85B7A1B4AF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3" t="5365" r="19051" b="3903"/>
          <a:stretch/>
        </p:blipFill>
        <p:spPr bwMode="auto">
          <a:xfrm>
            <a:off x="253356" y="4241052"/>
            <a:ext cx="1807249" cy="265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0076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67C983-8E7C-F745-DE78-258EC1295E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23537" b="3753"/>
          <a:stretch/>
        </p:blipFill>
        <p:spPr>
          <a:xfrm>
            <a:off x="1037065" y="4362826"/>
            <a:ext cx="9322420" cy="18347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DC6356-58D3-5840-45DC-0CCA85C74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42847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A51457-0C66-3E8E-DDDA-C28B0D5905F2}"/>
              </a:ext>
            </a:extLst>
          </p:cNvPr>
          <p:cNvSpPr txBox="1"/>
          <p:nvPr/>
        </p:nvSpPr>
        <p:spPr>
          <a:xfrm>
            <a:off x="8788708" y="0"/>
            <a:ext cx="998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ECE258-ABCC-0615-61C7-ED844FB3F36B}"/>
              </a:ext>
            </a:extLst>
          </p:cNvPr>
          <p:cNvSpPr txBox="1"/>
          <p:nvPr/>
        </p:nvSpPr>
        <p:spPr>
          <a:xfrm>
            <a:off x="3979747" y="886212"/>
            <a:ext cx="2691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Location 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FF11D3-3BE3-B8FF-FDD4-56177CBD6DF5}"/>
              </a:ext>
            </a:extLst>
          </p:cNvPr>
          <p:cNvSpPr txBox="1"/>
          <p:nvPr/>
        </p:nvSpPr>
        <p:spPr>
          <a:xfrm>
            <a:off x="4650057" y="1370179"/>
            <a:ext cx="736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Values automatically loaded into the register after a reset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761A4B-7580-27E6-615A-BCFE2A413044}"/>
              </a:ext>
            </a:extLst>
          </p:cNvPr>
          <p:cNvSpPr txBox="1"/>
          <p:nvPr/>
        </p:nvSpPr>
        <p:spPr>
          <a:xfrm>
            <a:off x="9547453" y="4132395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OT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2800" b="1" dirty="0">
                <a:solidFill>
                  <a:srgbClr val="FF0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O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utput </a:t>
            </a:r>
            <a:r>
              <a:rPr lang="en-US" sz="2800" b="1" dirty="0">
                <a:solidFill>
                  <a:srgbClr val="FF0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T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949822-6B54-54F8-2B3A-569F7174A396}"/>
              </a:ext>
            </a:extLst>
          </p:cNvPr>
          <p:cNvSpPr txBox="1"/>
          <p:nvPr/>
        </p:nvSpPr>
        <p:spPr>
          <a:xfrm>
            <a:off x="0" y="1311387"/>
            <a:ext cx="15584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(r)</a:t>
            </a: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eadable</a:t>
            </a:r>
            <a:endParaRPr lang="en-US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(w)</a:t>
            </a: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riteable</a:t>
            </a:r>
            <a:endParaRPr lang="en-US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1BF5083-164C-6AEC-709D-A4008AF39C77}"/>
              </a:ext>
            </a:extLst>
          </p:cNvPr>
          <p:cNvSpPr/>
          <p:nvPr/>
        </p:nvSpPr>
        <p:spPr>
          <a:xfrm>
            <a:off x="178419" y="3769113"/>
            <a:ext cx="546409" cy="448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C94DBE-B89B-FD4C-D94B-B98C743651EE}"/>
              </a:ext>
            </a:extLst>
          </p:cNvPr>
          <p:cNvSpPr txBox="1"/>
          <p:nvPr/>
        </p:nvSpPr>
        <p:spPr>
          <a:xfrm>
            <a:off x="3555999" y="6180047"/>
            <a:ext cx="8711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the bits in the register will communicate to the peripheral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9603F0A-70CC-B16C-AB20-B3A510CE61E6}"/>
              </a:ext>
            </a:extLst>
          </p:cNvPr>
          <p:cNvSpPr/>
          <p:nvPr/>
        </p:nvSpPr>
        <p:spPr>
          <a:xfrm>
            <a:off x="1190171" y="4328136"/>
            <a:ext cx="6473372" cy="5232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No Touchy by Vahlia on DeviantArt">
            <a:extLst>
              <a:ext uri="{FF2B5EF4-FFF2-40B4-BE49-F238E27FC236}">
                <a16:creationId xmlns:a16="http://schemas.microsoft.com/office/drawing/2014/main" id="{879A0C69-424E-8824-1343-AEDF65C1F2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3" t="5365" r="19051" b="3903"/>
          <a:stretch/>
        </p:blipFill>
        <p:spPr bwMode="auto">
          <a:xfrm>
            <a:off x="253356" y="4241052"/>
            <a:ext cx="1807249" cy="265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9511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0D0CD7-4251-4F88-EB77-98D165A1ED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1" t="10590" r="4259" b="6683"/>
          <a:stretch/>
        </p:blipFill>
        <p:spPr>
          <a:xfrm>
            <a:off x="0" y="-1"/>
            <a:ext cx="12192000" cy="612602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F3EDF9D-3804-2358-FE86-FE46E417EF45}"/>
              </a:ext>
            </a:extLst>
          </p:cNvPr>
          <p:cNvSpPr/>
          <p:nvPr/>
        </p:nvSpPr>
        <p:spPr>
          <a:xfrm>
            <a:off x="9260114" y="2002972"/>
            <a:ext cx="1930400" cy="3077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F8B44ED-831A-BF91-1097-24E204BB12E9}"/>
              </a:ext>
            </a:extLst>
          </p:cNvPr>
          <p:cNvSpPr/>
          <p:nvPr/>
        </p:nvSpPr>
        <p:spPr>
          <a:xfrm>
            <a:off x="6560456" y="3556001"/>
            <a:ext cx="2554515" cy="24529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3373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EACFCA0-9816-7BAD-5644-4B62FC001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8658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5877AF-51A5-B8EB-E084-D0D02F0E8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65865"/>
            <a:ext cx="8895591" cy="1988907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23D6AFA-359B-2F27-7C65-7C1F45B7AEE7}"/>
              </a:ext>
            </a:extLst>
          </p:cNvPr>
          <p:cNvSpPr/>
          <p:nvPr/>
        </p:nvSpPr>
        <p:spPr>
          <a:xfrm>
            <a:off x="1161143" y="5573486"/>
            <a:ext cx="2931886" cy="128451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7159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0571F8-B345-3D2B-BAEA-2A0D228B54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1" t="10590" r="4259" b="6683"/>
          <a:stretch/>
        </p:blipFill>
        <p:spPr>
          <a:xfrm>
            <a:off x="0" y="-1"/>
            <a:ext cx="12192000" cy="612602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EAEF49B-6ADE-1A81-2197-6371F8208BA1}"/>
              </a:ext>
            </a:extLst>
          </p:cNvPr>
          <p:cNvSpPr/>
          <p:nvPr/>
        </p:nvSpPr>
        <p:spPr>
          <a:xfrm>
            <a:off x="9260114" y="2002972"/>
            <a:ext cx="1930400" cy="3077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068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EF71B3-D71A-962D-C179-231D65D86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56706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5BD3EF-8854-9CF2-A187-CC7698359CC7}"/>
              </a:ext>
            </a:extLst>
          </p:cNvPr>
          <p:cNvSpPr txBox="1"/>
          <p:nvPr/>
        </p:nvSpPr>
        <p:spPr>
          <a:xfrm>
            <a:off x="4830672" y="1394211"/>
            <a:ext cx="5479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Note, bits 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15..0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not affected by reset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EA8EA-1A73-91EA-66E7-0E025EDD1BD0}"/>
              </a:ext>
            </a:extLst>
          </p:cNvPr>
          <p:cNvSpPr txBox="1"/>
          <p:nvPr/>
        </p:nvSpPr>
        <p:spPr>
          <a:xfrm>
            <a:off x="9366386" y="4204681"/>
            <a:ext cx="28248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(r)</a:t>
            </a: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eadable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only</a:t>
            </a:r>
          </a:p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not be written to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8771C05-15E1-893E-0A21-1C4C1E92602F}"/>
              </a:ext>
            </a:extLst>
          </p:cNvPr>
          <p:cNvSpPr/>
          <p:nvPr/>
        </p:nvSpPr>
        <p:spPr>
          <a:xfrm>
            <a:off x="1497874" y="1394211"/>
            <a:ext cx="8725989" cy="4616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C7CC80-1143-F737-37EF-EDF03E7F5FC7}"/>
              </a:ext>
            </a:extLst>
          </p:cNvPr>
          <p:cNvSpPr/>
          <p:nvPr/>
        </p:nvSpPr>
        <p:spPr>
          <a:xfrm>
            <a:off x="85344" y="2474976"/>
            <a:ext cx="11927849" cy="670655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No Touchy by Vahlia on DeviantArt">
            <a:extLst>
              <a:ext uri="{FF2B5EF4-FFF2-40B4-BE49-F238E27FC236}">
                <a16:creationId xmlns:a16="http://schemas.microsoft.com/office/drawing/2014/main" id="{71C89C24-7371-4D20-F170-4E6B3EBB28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3" t="5365" r="19051" b="3903"/>
          <a:stretch/>
        </p:blipFill>
        <p:spPr bwMode="auto">
          <a:xfrm>
            <a:off x="10694127" y="-33441"/>
            <a:ext cx="1497874" cy="219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680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9;p3">
            <a:extLst>
              <a:ext uri="{FF2B5EF4-FFF2-40B4-BE49-F238E27FC236}">
                <a16:creationId xmlns:a16="http://schemas.microsoft.com/office/drawing/2014/main" id="{627617F0-EADB-6E0F-17D2-8581D7BDA0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8787" y="371182"/>
            <a:ext cx="101219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ARM Microcontroller</a:t>
            </a:r>
            <a:br>
              <a:rPr lang="en-US" sz="3600" dirty="0"/>
            </a:br>
            <a:r>
              <a:rPr lang="en-US" sz="3600" dirty="0"/>
              <a:t>Block Diagram</a:t>
            </a:r>
            <a:endParaRPr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61FF1-A0B4-5950-F592-8647887C4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675" y="275785"/>
            <a:ext cx="6630325" cy="63064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F0B8914-2A25-7ABA-75F6-CDC32781FAF2}"/>
              </a:ext>
            </a:extLst>
          </p:cNvPr>
          <p:cNvSpPr/>
          <p:nvPr/>
        </p:nvSpPr>
        <p:spPr>
          <a:xfrm>
            <a:off x="6577523" y="600772"/>
            <a:ext cx="999615" cy="1239934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B39D444-82F0-6CDF-D1F8-B713A64372D9}"/>
              </a:ext>
            </a:extLst>
          </p:cNvPr>
          <p:cNvSpPr/>
          <p:nvPr/>
        </p:nvSpPr>
        <p:spPr>
          <a:xfrm>
            <a:off x="3872575" y="990656"/>
            <a:ext cx="2704948" cy="992576"/>
          </a:xfrm>
          <a:prstGeom prst="rightArrow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0A0556-888F-8508-B5BB-595D6FDC6FB7}"/>
              </a:ext>
            </a:extLst>
          </p:cNvPr>
          <p:cNvSpPr/>
          <p:nvPr/>
        </p:nvSpPr>
        <p:spPr>
          <a:xfrm>
            <a:off x="8377029" y="1087837"/>
            <a:ext cx="999615" cy="687623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B7AD02-DB95-201A-1397-F11B4B4F5145}"/>
              </a:ext>
            </a:extLst>
          </p:cNvPr>
          <p:cNvSpPr txBox="1"/>
          <p:nvPr/>
        </p:nvSpPr>
        <p:spPr>
          <a:xfrm rot="19277448">
            <a:off x="8716519" y="402351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F6361D5-9C5E-CEF1-A1C5-EEDEBCE188CF}"/>
              </a:ext>
            </a:extLst>
          </p:cNvPr>
          <p:cNvSpPr/>
          <p:nvPr/>
        </p:nvSpPr>
        <p:spPr>
          <a:xfrm>
            <a:off x="796698" y="399063"/>
            <a:ext cx="11186296" cy="6393623"/>
          </a:xfrm>
          <a:custGeom>
            <a:avLst/>
            <a:gdLst>
              <a:gd name="connsiteX0" fmla="*/ 4498113 w 11186296"/>
              <a:gd name="connsiteY0" fmla="*/ 1673577 h 6393623"/>
              <a:gd name="connsiteX1" fmla="*/ 4585199 w 11186296"/>
              <a:gd name="connsiteY1" fmla="*/ 1664868 h 6393623"/>
              <a:gd name="connsiteX2" fmla="*/ 4750662 w 11186296"/>
              <a:gd name="connsiteY2" fmla="*/ 1595200 h 6393623"/>
              <a:gd name="connsiteX3" fmla="*/ 5029336 w 11186296"/>
              <a:gd name="connsiteY3" fmla="*/ 1490697 h 6393623"/>
              <a:gd name="connsiteX4" fmla="*/ 5360262 w 11186296"/>
              <a:gd name="connsiteY4" fmla="*/ 1508114 h 6393623"/>
              <a:gd name="connsiteX5" fmla="*/ 5630228 w 11186296"/>
              <a:gd name="connsiteY5" fmla="*/ 1525531 h 6393623"/>
              <a:gd name="connsiteX6" fmla="*/ 5952445 w 11186296"/>
              <a:gd name="connsiteY6" fmla="*/ 1534240 h 6393623"/>
              <a:gd name="connsiteX7" fmla="*/ 6100491 w 11186296"/>
              <a:gd name="connsiteY7" fmla="*/ 1542948 h 6393623"/>
              <a:gd name="connsiteX8" fmla="*/ 6231119 w 11186296"/>
              <a:gd name="connsiteY8" fmla="*/ 1551657 h 6393623"/>
              <a:gd name="connsiteX9" fmla="*/ 6936513 w 11186296"/>
              <a:gd name="connsiteY9" fmla="*/ 1560366 h 6393623"/>
              <a:gd name="connsiteX10" fmla="*/ 7258731 w 11186296"/>
              <a:gd name="connsiteY10" fmla="*/ 1577783 h 6393623"/>
              <a:gd name="connsiteX11" fmla="*/ 7415485 w 11186296"/>
              <a:gd name="connsiteY11" fmla="*/ 1586491 h 6393623"/>
              <a:gd name="connsiteX12" fmla="*/ 7789953 w 11186296"/>
              <a:gd name="connsiteY12" fmla="*/ 1569074 h 6393623"/>
              <a:gd name="connsiteX13" fmla="*/ 7920582 w 11186296"/>
              <a:gd name="connsiteY13" fmla="*/ 1560366 h 6393623"/>
              <a:gd name="connsiteX14" fmla="*/ 8260216 w 11186296"/>
              <a:gd name="connsiteY14" fmla="*/ 1551657 h 6393623"/>
              <a:gd name="connsiteX15" fmla="*/ 8547599 w 11186296"/>
              <a:gd name="connsiteY15" fmla="*/ 1525531 h 6393623"/>
              <a:gd name="connsiteX16" fmla="*/ 8704353 w 11186296"/>
              <a:gd name="connsiteY16" fmla="*/ 1508114 h 6393623"/>
              <a:gd name="connsiteX17" fmla="*/ 8791439 w 11186296"/>
              <a:gd name="connsiteY17" fmla="*/ 1481988 h 6393623"/>
              <a:gd name="connsiteX18" fmla="*/ 8808856 w 11186296"/>
              <a:gd name="connsiteY18" fmla="*/ 1447154 h 6393623"/>
              <a:gd name="connsiteX19" fmla="*/ 8782731 w 11186296"/>
              <a:gd name="connsiteY19" fmla="*/ 1168480 h 6393623"/>
              <a:gd name="connsiteX20" fmla="*/ 8730479 w 11186296"/>
              <a:gd name="connsiteY20" fmla="*/ 968183 h 6393623"/>
              <a:gd name="connsiteX21" fmla="*/ 8695645 w 11186296"/>
              <a:gd name="connsiteY21" fmla="*/ 828846 h 6393623"/>
              <a:gd name="connsiteX22" fmla="*/ 8669519 w 11186296"/>
              <a:gd name="connsiteY22" fmla="*/ 750468 h 6393623"/>
              <a:gd name="connsiteX23" fmla="*/ 8660811 w 11186296"/>
              <a:gd name="connsiteY23" fmla="*/ 558880 h 6393623"/>
              <a:gd name="connsiteX24" fmla="*/ 8669519 w 11186296"/>
              <a:gd name="connsiteY24" fmla="*/ 524046 h 6393623"/>
              <a:gd name="connsiteX25" fmla="*/ 8869816 w 11186296"/>
              <a:gd name="connsiteY25" fmla="*/ 393417 h 6393623"/>
              <a:gd name="connsiteX26" fmla="*/ 9052696 w 11186296"/>
              <a:gd name="connsiteY26" fmla="*/ 358583 h 6393623"/>
              <a:gd name="connsiteX27" fmla="*/ 9401039 w 11186296"/>
              <a:gd name="connsiteY27" fmla="*/ 288914 h 6393623"/>
              <a:gd name="connsiteX28" fmla="*/ 9644879 w 11186296"/>
              <a:gd name="connsiteY28" fmla="*/ 201828 h 6393623"/>
              <a:gd name="connsiteX29" fmla="*/ 10045473 w 11186296"/>
              <a:gd name="connsiteY29" fmla="*/ 27657 h 6393623"/>
              <a:gd name="connsiteX30" fmla="*/ 10193519 w 11186296"/>
              <a:gd name="connsiteY30" fmla="*/ 18948 h 6393623"/>
              <a:gd name="connsiteX31" fmla="*/ 10428651 w 11186296"/>
              <a:gd name="connsiteY31" fmla="*/ 10240 h 6393623"/>
              <a:gd name="connsiteX32" fmla="*/ 10620239 w 11186296"/>
              <a:gd name="connsiteY32" fmla="*/ 1531 h 6393623"/>
              <a:gd name="connsiteX33" fmla="*/ 10794411 w 11186296"/>
              <a:gd name="connsiteY33" fmla="*/ 10240 h 6393623"/>
              <a:gd name="connsiteX34" fmla="*/ 10942456 w 11186296"/>
              <a:gd name="connsiteY34" fmla="*/ 166994 h 6393623"/>
              <a:gd name="connsiteX35" fmla="*/ 11029542 w 11186296"/>
              <a:gd name="connsiteY35" fmla="*/ 410834 h 6393623"/>
              <a:gd name="connsiteX36" fmla="*/ 11064376 w 11186296"/>
              <a:gd name="connsiteY36" fmla="*/ 515337 h 6393623"/>
              <a:gd name="connsiteX37" fmla="*/ 11099211 w 11186296"/>
              <a:gd name="connsiteY37" fmla="*/ 2753440 h 6393623"/>
              <a:gd name="connsiteX38" fmla="*/ 11125336 w 11186296"/>
              <a:gd name="connsiteY38" fmla="*/ 2936320 h 6393623"/>
              <a:gd name="connsiteX39" fmla="*/ 11134045 w 11186296"/>
              <a:gd name="connsiteY39" fmla="*/ 3049531 h 6393623"/>
              <a:gd name="connsiteX40" fmla="*/ 11151462 w 11186296"/>
              <a:gd name="connsiteY40" fmla="*/ 3206286 h 6393623"/>
              <a:gd name="connsiteX41" fmla="*/ 11160171 w 11186296"/>
              <a:gd name="connsiteY41" fmla="*/ 3493668 h 6393623"/>
              <a:gd name="connsiteX42" fmla="*/ 11186296 w 11186296"/>
              <a:gd name="connsiteY42" fmla="*/ 4434194 h 6393623"/>
              <a:gd name="connsiteX43" fmla="*/ 11168879 w 11186296"/>
              <a:gd name="connsiteY43" fmla="*/ 4860914 h 6393623"/>
              <a:gd name="connsiteX44" fmla="*/ 11142753 w 11186296"/>
              <a:gd name="connsiteY44" fmla="*/ 4939291 h 6393623"/>
              <a:gd name="connsiteX45" fmla="*/ 11055668 w 11186296"/>
              <a:gd name="connsiteY45" fmla="*/ 5139588 h 6393623"/>
              <a:gd name="connsiteX46" fmla="*/ 11020833 w 11186296"/>
              <a:gd name="connsiteY46" fmla="*/ 5252800 h 6393623"/>
              <a:gd name="connsiteX47" fmla="*/ 10898913 w 11186296"/>
              <a:gd name="connsiteY47" fmla="*/ 5592434 h 6393623"/>
              <a:gd name="connsiteX48" fmla="*/ 10881496 w 11186296"/>
              <a:gd name="connsiteY48" fmla="*/ 5696937 h 6393623"/>
              <a:gd name="connsiteX49" fmla="*/ 10846662 w 11186296"/>
              <a:gd name="connsiteY49" fmla="*/ 5862400 h 6393623"/>
              <a:gd name="connsiteX50" fmla="*/ 10829245 w 11186296"/>
              <a:gd name="connsiteY50" fmla="*/ 5932068 h 6393623"/>
              <a:gd name="connsiteX51" fmla="*/ 10794411 w 11186296"/>
              <a:gd name="connsiteY51" fmla="*/ 6080114 h 6393623"/>
              <a:gd name="connsiteX52" fmla="*/ 10724742 w 11186296"/>
              <a:gd name="connsiteY52" fmla="*/ 6219451 h 6393623"/>
              <a:gd name="connsiteX53" fmla="*/ 10350273 w 11186296"/>
              <a:gd name="connsiteY53" fmla="*/ 6332663 h 6393623"/>
              <a:gd name="connsiteX54" fmla="*/ 10158685 w 11186296"/>
              <a:gd name="connsiteY54" fmla="*/ 6376206 h 6393623"/>
              <a:gd name="connsiteX55" fmla="*/ 9801633 w 11186296"/>
              <a:gd name="connsiteY55" fmla="*/ 6393623 h 6393623"/>
              <a:gd name="connsiteX56" fmla="*/ 8669519 w 11186296"/>
              <a:gd name="connsiteY56" fmla="*/ 6315246 h 6393623"/>
              <a:gd name="connsiteX57" fmla="*/ 8460513 w 11186296"/>
              <a:gd name="connsiteY57" fmla="*/ 6245577 h 6393623"/>
              <a:gd name="connsiteX58" fmla="*/ 7824788 w 11186296"/>
              <a:gd name="connsiteY58" fmla="*/ 6053988 h 6393623"/>
              <a:gd name="connsiteX59" fmla="*/ 7598365 w 11186296"/>
              <a:gd name="connsiteY59" fmla="*/ 5975611 h 6393623"/>
              <a:gd name="connsiteX60" fmla="*/ 7014891 w 11186296"/>
              <a:gd name="connsiteY60" fmla="*/ 5688228 h 6393623"/>
              <a:gd name="connsiteX61" fmla="*/ 6588171 w 11186296"/>
              <a:gd name="connsiteY61" fmla="*/ 5531474 h 6393623"/>
              <a:gd name="connsiteX62" fmla="*/ 6396582 w 11186296"/>
              <a:gd name="connsiteY62" fmla="*/ 5479223 h 6393623"/>
              <a:gd name="connsiteX63" fmla="*/ 6222411 w 11186296"/>
              <a:gd name="connsiteY63" fmla="*/ 5426971 h 6393623"/>
              <a:gd name="connsiteX64" fmla="*/ 5987279 w 11186296"/>
              <a:gd name="connsiteY64" fmla="*/ 5366011 h 6393623"/>
              <a:gd name="connsiteX65" fmla="*/ 5429931 w 11186296"/>
              <a:gd name="connsiteY65" fmla="*/ 5069920 h 6393623"/>
              <a:gd name="connsiteX66" fmla="*/ 5168673 w 11186296"/>
              <a:gd name="connsiteY66" fmla="*/ 4887040 h 6393623"/>
              <a:gd name="connsiteX67" fmla="*/ 4837748 w 11186296"/>
              <a:gd name="connsiteY67" fmla="*/ 4808663 h 6393623"/>
              <a:gd name="connsiteX68" fmla="*/ 4471988 w 11186296"/>
              <a:gd name="connsiteY68" fmla="*/ 4704160 h 6393623"/>
              <a:gd name="connsiteX69" fmla="*/ 3984308 w 11186296"/>
              <a:gd name="connsiteY69" fmla="*/ 4547406 h 6393623"/>
              <a:gd name="connsiteX70" fmla="*/ 3836262 w 11186296"/>
              <a:gd name="connsiteY70" fmla="*/ 4538697 h 6393623"/>
              <a:gd name="connsiteX71" fmla="*/ 3383416 w 11186296"/>
              <a:gd name="connsiteY71" fmla="*/ 4512571 h 6393623"/>
              <a:gd name="connsiteX72" fmla="*/ 1746205 w 11186296"/>
              <a:gd name="connsiteY72" fmla="*/ 4503863 h 6393623"/>
              <a:gd name="connsiteX73" fmla="*/ 1197565 w 11186296"/>
              <a:gd name="connsiteY73" fmla="*/ 4434194 h 6393623"/>
              <a:gd name="connsiteX74" fmla="*/ 579256 w 11186296"/>
              <a:gd name="connsiteY74" fmla="*/ 4251314 h 6393623"/>
              <a:gd name="connsiteX75" fmla="*/ 230913 w 11186296"/>
              <a:gd name="connsiteY75" fmla="*/ 4024891 h 6393623"/>
              <a:gd name="connsiteX76" fmla="*/ 39325 w 11186296"/>
              <a:gd name="connsiteY76" fmla="*/ 3659131 h 6393623"/>
              <a:gd name="connsiteX77" fmla="*/ 13199 w 11186296"/>
              <a:gd name="connsiteY77" fmla="*/ 3258537 h 6393623"/>
              <a:gd name="connsiteX78" fmla="*/ 239622 w 11186296"/>
              <a:gd name="connsiteY78" fmla="*/ 2962446 h 6393623"/>
              <a:gd name="connsiteX79" fmla="*/ 518296 w 11186296"/>
              <a:gd name="connsiteY79" fmla="*/ 2814400 h 6393623"/>
              <a:gd name="connsiteX80" fmla="*/ 753428 w 11186296"/>
              <a:gd name="connsiteY80" fmla="*/ 2736023 h 6393623"/>
              <a:gd name="connsiteX81" fmla="*/ 901473 w 11186296"/>
              <a:gd name="connsiteY81" fmla="*/ 2709897 h 6393623"/>
              <a:gd name="connsiteX82" fmla="*/ 1641702 w 11186296"/>
              <a:gd name="connsiteY82" fmla="*/ 2640228 h 6393623"/>
              <a:gd name="connsiteX83" fmla="*/ 2172925 w 11186296"/>
              <a:gd name="connsiteY83" fmla="*/ 2622811 h 6393623"/>
              <a:gd name="connsiteX84" fmla="*/ 3000239 w 11186296"/>
              <a:gd name="connsiteY84" fmla="*/ 2553143 h 6393623"/>
              <a:gd name="connsiteX85" fmla="*/ 3609839 w 11186296"/>
              <a:gd name="connsiteY85" fmla="*/ 2344137 h 6393623"/>
              <a:gd name="connsiteX86" fmla="*/ 3827553 w 11186296"/>
              <a:gd name="connsiteY86" fmla="*/ 2230926 h 6393623"/>
              <a:gd name="connsiteX87" fmla="*/ 4219439 w 11186296"/>
              <a:gd name="connsiteY87" fmla="*/ 1882583 h 6393623"/>
              <a:gd name="connsiteX88" fmla="*/ 4471988 w 11186296"/>
              <a:gd name="connsiteY88" fmla="*/ 1682286 h 6393623"/>
              <a:gd name="connsiteX89" fmla="*/ 4576491 w 11186296"/>
              <a:gd name="connsiteY89" fmla="*/ 1630034 h 6393623"/>
              <a:gd name="connsiteX90" fmla="*/ 4620033 w 11186296"/>
              <a:gd name="connsiteY90" fmla="*/ 1647451 h 6393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1186296" h="6393623">
                <a:moveTo>
                  <a:pt x="4498113" y="1673577"/>
                </a:moveTo>
                <a:cubicBezTo>
                  <a:pt x="4527142" y="1670674"/>
                  <a:pt x="4556469" y="1669938"/>
                  <a:pt x="4585199" y="1664868"/>
                </a:cubicBezTo>
                <a:cubicBezTo>
                  <a:pt x="4659283" y="1651794"/>
                  <a:pt x="4672082" y="1629181"/>
                  <a:pt x="4750662" y="1595200"/>
                </a:cubicBezTo>
                <a:cubicBezTo>
                  <a:pt x="4935538" y="1515254"/>
                  <a:pt x="4907405" y="1525534"/>
                  <a:pt x="5029336" y="1490697"/>
                </a:cubicBezTo>
                <a:lnTo>
                  <a:pt x="5360262" y="1508114"/>
                </a:lnTo>
                <a:cubicBezTo>
                  <a:pt x="5481354" y="1515100"/>
                  <a:pt x="5502339" y="1520794"/>
                  <a:pt x="5630228" y="1525531"/>
                </a:cubicBezTo>
                <a:cubicBezTo>
                  <a:pt x="5737599" y="1529508"/>
                  <a:pt x="5845039" y="1531337"/>
                  <a:pt x="5952445" y="1534240"/>
                </a:cubicBezTo>
                <a:lnTo>
                  <a:pt x="6100491" y="1542948"/>
                </a:lnTo>
                <a:cubicBezTo>
                  <a:pt x="6144045" y="1545670"/>
                  <a:pt x="6187489" y="1550748"/>
                  <a:pt x="6231119" y="1551657"/>
                </a:cubicBezTo>
                <a:lnTo>
                  <a:pt x="6936513" y="1560366"/>
                </a:lnTo>
                <a:lnTo>
                  <a:pt x="7258731" y="1577783"/>
                </a:lnTo>
                <a:lnTo>
                  <a:pt x="7415485" y="1586491"/>
                </a:lnTo>
                <a:lnTo>
                  <a:pt x="7789953" y="1569074"/>
                </a:lnTo>
                <a:cubicBezTo>
                  <a:pt x="7833534" y="1566820"/>
                  <a:pt x="7876972" y="1561981"/>
                  <a:pt x="7920582" y="1560366"/>
                </a:cubicBezTo>
                <a:cubicBezTo>
                  <a:pt x="8033753" y="1556175"/>
                  <a:pt x="8147005" y="1554560"/>
                  <a:pt x="8260216" y="1551657"/>
                </a:cubicBezTo>
                <a:lnTo>
                  <a:pt x="8547599" y="1525531"/>
                </a:lnTo>
                <a:cubicBezTo>
                  <a:pt x="8599921" y="1520401"/>
                  <a:pt x="8652599" y="1517356"/>
                  <a:pt x="8704353" y="1508114"/>
                </a:cubicBezTo>
                <a:cubicBezTo>
                  <a:pt x="8734188" y="1502786"/>
                  <a:pt x="8762410" y="1490697"/>
                  <a:pt x="8791439" y="1481988"/>
                </a:cubicBezTo>
                <a:cubicBezTo>
                  <a:pt x="8797245" y="1470377"/>
                  <a:pt x="8804298" y="1459309"/>
                  <a:pt x="8808856" y="1447154"/>
                </a:cubicBezTo>
                <a:cubicBezTo>
                  <a:pt x="8840645" y="1362384"/>
                  <a:pt x="8797540" y="1220308"/>
                  <a:pt x="8782731" y="1168480"/>
                </a:cubicBezTo>
                <a:cubicBezTo>
                  <a:pt x="8760978" y="1092348"/>
                  <a:pt x="8750463" y="1058111"/>
                  <a:pt x="8730479" y="968183"/>
                </a:cubicBezTo>
                <a:cubicBezTo>
                  <a:pt x="8677118" y="728058"/>
                  <a:pt x="8745177" y="1026972"/>
                  <a:pt x="8695645" y="828846"/>
                </a:cubicBezTo>
                <a:cubicBezTo>
                  <a:pt x="8678763" y="761319"/>
                  <a:pt x="8698490" y="808413"/>
                  <a:pt x="8669519" y="750468"/>
                </a:cubicBezTo>
                <a:cubicBezTo>
                  <a:pt x="8648156" y="643655"/>
                  <a:pt x="8646208" y="675706"/>
                  <a:pt x="8660811" y="558880"/>
                </a:cubicBezTo>
                <a:cubicBezTo>
                  <a:pt x="8662296" y="547004"/>
                  <a:pt x="8661056" y="532509"/>
                  <a:pt x="8669519" y="524046"/>
                </a:cubicBezTo>
                <a:cubicBezTo>
                  <a:pt x="8757587" y="435977"/>
                  <a:pt x="8775211" y="413689"/>
                  <a:pt x="8869816" y="393417"/>
                </a:cubicBezTo>
                <a:cubicBezTo>
                  <a:pt x="8930495" y="380415"/>
                  <a:pt x="8991893" y="370992"/>
                  <a:pt x="9052696" y="358583"/>
                </a:cubicBezTo>
                <a:cubicBezTo>
                  <a:pt x="9406994" y="286277"/>
                  <a:pt x="9182285" y="325373"/>
                  <a:pt x="9401039" y="288914"/>
                </a:cubicBezTo>
                <a:cubicBezTo>
                  <a:pt x="9475030" y="264250"/>
                  <a:pt x="9581955" y="229515"/>
                  <a:pt x="9644879" y="201828"/>
                </a:cubicBezTo>
                <a:cubicBezTo>
                  <a:pt x="9726609" y="165867"/>
                  <a:pt x="9925397" y="50171"/>
                  <a:pt x="10045473" y="27657"/>
                </a:cubicBezTo>
                <a:cubicBezTo>
                  <a:pt x="10094060" y="18547"/>
                  <a:pt x="10144136" y="21193"/>
                  <a:pt x="10193519" y="18948"/>
                </a:cubicBezTo>
                <a:lnTo>
                  <a:pt x="10428651" y="10240"/>
                </a:lnTo>
                <a:lnTo>
                  <a:pt x="10620239" y="1531"/>
                </a:lnTo>
                <a:cubicBezTo>
                  <a:pt x="10678296" y="4434"/>
                  <a:pt x="10739264" y="-8142"/>
                  <a:pt x="10794411" y="10240"/>
                </a:cubicBezTo>
                <a:cubicBezTo>
                  <a:pt x="10839643" y="25317"/>
                  <a:pt x="10913838" y="130200"/>
                  <a:pt x="10942456" y="166994"/>
                </a:cubicBezTo>
                <a:cubicBezTo>
                  <a:pt x="10971485" y="248274"/>
                  <a:pt x="11001030" y="329371"/>
                  <a:pt x="11029542" y="410834"/>
                </a:cubicBezTo>
                <a:cubicBezTo>
                  <a:pt x="11041672" y="445491"/>
                  <a:pt x="11064376" y="515337"/>
                  <a:pt x="11064376" y="515337"/>
                </a:cubicBezTo>
                <a:cubicBezTo>
                  <a:pt x="11169141" y="1353461"/>
                  <a:pt x="11072854" y="539462"/>
                  <a:pt x="11099211" y="2753440"/>
                </a:cubicBezTo>
                <a:cubicBezTo>
                  <a:pt x="11100076" y="2826100"/>
                  <a:pt x="11111347" y="2866373"/>
                  <a:pt x="11125336" y="2936320"/>
                </a:cubicBezTo>
                <a:cubicBezTo>
                  <a:pt x="11128239" y="2974057"/>
                  <a:pt x="11130399" y="3011859"/>
                  <a:pt x="11134045" y="3049531"/>
                </a:cubicBezTo>
                <a:cubicBezTo>
                  <a:pt x="11139109" y="3101860"/>
                  <a:pt x="11148375" y="3153804"/>
                  <a:pt x="11151462" y="3206286"/>
                </a:cubicBezTo>
                <a:cubicBezTo>
                  <a:pt x="11157090" y="3301959"/>
                  <a:pt x="11157453" y="3397869"/>
                  <a:pt x="11160171" y="3493668"/>
                </a:cubicBezTo>
                <a:cubicBezTo>
                  <a:pt x="11169065" y="3807171"/>
                  <a:pt x="11186296" y="4434194"/>
                  <a:pt x="11186296" y="4434194"/>
                </a:cubicBezTo>
                <a:cubicBezTo>
                  <a:pt x="11180490" y="4576434"/>
                  <a:pt x="11181106" y="4719082"/>
                  <a:pt x="11168879" y="4860914"/>
                </a:cubicBezTo>
                <a:cubicBezTo>
                  <a:pt x="11166514" y="4888351"/>
                  <a:pt x="11151046" y="4913030"/>
                  <a:pt x="11142753" y="4939291"/>
                </a:cubicBezTo>
                <a:cubicBezTo>
                  <a:pt x="11062738" y="5192675"/>
                  <a:pt x="11189792" y="4822570"/>
                  <a:pt x="11055668" y="5139588"/>
                </a:cubicBezTo>
                <a:cubicBezTo>
                  <a:pt x="11040284" y="5175951"/>
                  <a:pt x="11034399" y="5215720"/>
                  <a:pt x="11020833" y="5252800"/>
                </a:cubicBezTo>
                <a:cubicBezTo>
                  <a:pt x="10966860" y="5400326"/>
                  <a:pt x="10927579" y="5460569"/>
                  <a:pt x="10898913" y="5592434"/>
                </a:cubicBezTo>
                <a:cubicBezTo>
                  <a:pt x="10891411" y="5626943"/>
                  <a:pt x="10887813" y="5662192"/>
                  <a:pt x="10881496" y="5696937"/>
                </a:cubicBezTo>
                <a:cubicBezTo>
                  <a:pt x="10873170" y="5742729"/>
                  <a:pt x="10857537" y="5816181"/>
                  <a:pt x="10846662" y="5862400"/>
                </a:cubicBezTo>
                <a:cubicBezTo>
                  <a:pt x="10841179" y="5885701"/>
                  <a:pt x="10834728" y="5908767"/>
                  <a:pt x="10829245" y="5932068"/>
                </a:cubicBezTo>
                <a:cubicBezTo>
                  <a:pt x="10821617" y="5964488"/>
                  <a:pt x="10804919" y="6046487"/>
                  <a:pt x="10794411" y="6080114"/>
                </a:cubicBezTo>
                <a:cubicBezTo>
                  <a:pt x="10784632" y="6111407"/>
                  <a:pt x="10752764" y="6199436"/>
                  <a:pt x="10724742" y="6219451"/>
                </a:cubicBezTo>
                <a:cubicBezTo>
                  <a:pt x="10631323" y="6286179"/>
                  <a:pt x="10445677" y="6311246"/>
                  <a:pt x="10350273" y="6332663"/>
                </a:cubicBezTo>
                <a:cubicBezTo>
                  <a:pt x="10286372" y="6347008"/>
                  <a:pt x="10224098" y="6373015"/>
                  <a:pt x="10158685" y="6376206"/>
                </a:cubicBezTo>
                <a:lnTo>
                  <a:pt x="9801633" y="6393623"/>
                </a:lnTo>
                <a:cubicBezTo>
                  <a:pt x="9382066" y="6380088"/>
                  <a:pt x="9057311" y="6404247"/>
                  <a:pt x="8669519" y="6315246"/>
                </a:cubicBezTo>
                <a:cubicBezTo>
                  <a:pt x="8597943" y="6298819"/>
                  <a:pt x="8530671" y="6267276"/>
                  <a:pt x="8460513" y="6245577"/>
                </a:cubicBezTo>
                <a:cubicBezTo>
                  <a:pt x="8249072" y="6180183"/>
                  <a:pt x="8033935" y="6126385"/>
                  <a:pt x="7824788" y="6053988"/>
                </a:cubicBezTo>
                <a:cubicBezTo>
                  <a:pt x="7749314" y="6027862"/>
                  <a:pt x="7671944" y="6006677"/>
                  <a:pt x="7598365" y="5975611"/>
                </a:cubicBezTo>
                <a:cubicBezTo>
                  <a:pt x="7112771" y="5770583"/>
                  <a:pt x="7943767" y="6029447"/>
                  <a:pt x="7014891" y="5688228"/>
                </a:cubicBezTo>
                <a:cubicBezTo>
                  <a:pt x="6872651" y="5635977"/>
                  <a:pt x="6734365" y="5571345"/>
                  <a:pt x="6588171" y="5531474"/>
                </a:cubicBezTo>
                <a:lnTo>
                  <a:pt x="6396582" y="5479223"/>
                </a:lnTo>
                <a:cubicBezTo>
                  <a:pt x="6338301" y="5462571"/>
                  <a:pt x="6280831" y="5443130"/>
                  <a:pt x="6222411" y="5426971"/>
                </a:cubicBezTo>
                <a:cubicBezTo>
                  <a:pt x="6144373" y="5405386"/>
                  <a:pt x="6063928" y="5392104"/>
                  <a:pt x="5987279" y="5366011"/>
                </a:cubicBezTo>
                <a:cubicBezTo>
                  <a:pt x="5852671" y="5320187"/>
                  <a:pt x="5468056" y="5104868"/>
                  <a:pt x="5429931" y="5069920"/>
                </a:cubicBezTo>
                <a:cubicBezTo>
                  <a:pt x="5340017" y="4987499"/>
                  <a:pt x="5292547" y="4929069"/>
                  <a:pt x="5168673" y="4887040"/>
                </a:cubicBezTo>
                <a:cubicBezTo>
                  <a:pt x="5061324" y="4850618"/>
                  <a:pt x="4947393" y="4837445"/>
                  <a:pt x="4837748" y="4808663"/>
                </a:cubicBezTo>
                <a:cubicBezTo>
                  <a:pt x="4715104" y="4776469"/>
                  <a:pt x="4592953" y="4742178"/>
                  <a:pt x="4471988" y="4704160"/>
                </a:cubicBezTo>
                <a:cubicBezTo>
                  <a:pt x="4277509" y="4643038"/>
                  <a:pt x="4184820" y="4587508"/>
                  <a:pt x="3984308" y="4547406"/>
                </a:cubicBezTo>
                <a:cubicBezTo>
                  <a:pt x="3935834" y="4537711"/>
                  <a:pt x="3885564" y="4542305"/>
                  <a:pt x="3836262" y="4538697"/>
                </a:cubicBezTo>
                <a:cubicBezTo>
                  <a:pt x="3611714" y="4522266"/>
                  <a:pt x="3620910" y="4514770"/>
                  <a:pt x="3383416" y="4512571"/>
                </a:cubicBezTo>
                <a:lnTo>
                  <a:pt x="1746205" y="4503863"/>
                </a:lnTo>
                <a:cubicBezTo>
                  <a:pt x="1563325" y="4480640"/>
                  <a:pt x="1376409" y="4478905"/>
                  <a:pt x="1197565" y="4434194"/>
                </a:cubicBezTo>
                <a:cubicBezTo>
                  <a:pt x="941011" y="4370056"/>
                  <a:pt x="825268" y="4350582"/>
                  <a:pt x="579256" y="4251314"/>
                </a:cubicBezTo>
                <a:cubicBezTo>
                  <a:pt x="446853" y="4197888"/>
                  <a:pt x="328188" y="4131894"/>
                  <a:pt x="230913" y="4024891"/>
                </a:cubicBezTo>
                <a:cubicBezTo>
                  <a:pt x="129583" y="3913428"/>
                  <a:pt x="96436" y="3796197"/>
                  <a:pt x="39325" y="3659131"/>
                </a:cubicBezTo>
                <a:cubicBezTo>
                  <a:pt x="13197" y="3508896"/>
                  <a:pt x="-18330" y="3412242"/>
                  <a:pt x="13199" y="3258537"/>
                </a:cubicBezTo>
                <a:cubicBezTo>
                  <a:pt x="41969" y="3118283"/>
                  <a:pt x="131234" y="3051127"/>
                  <a:pt x="239622" y="2962446"/>
                </a:cubicBezTo>
                <a:cubicBezTo>
                  <a:pt x="316263" y="2899740"/>
                  <a:pt x="427906" y="2848547"/>
                  <a:pt x="518296" y="2814400"/>
                </a:cubicBezTo>
                <a:cubicBezTo>
                  <a:pt x="595582" y="2785203"/>
                  <a:pt x="673722" y="2757761"/>
                  <a:pt x="753428" y="2736023"/>
                </a:cubicBezTo>
                <a:cubicBezTo>
                  <a:pt x="801773" y="2722838"/>
                  <a:pt x="851651" y="2715270"/>
                  <a:pt x="901473" y="2709897"/>
                </a:cubicBezTo>
                <a:cubicBezTo>
                  <a:pt x="1147878" y="2683324"/>
                  <a:pt x="1394083" y="2650545"/>
                  <a:pt x="1641702" y="2640228"/>
                </a:cubicBezTo>
                <a:cubicBezTo>
                  <a:pt x="1958060" y="2627047"/>
                  <a:pt x="1781004" y="2633404"/>
                  <a:pt x="2172925" y="2622811"/>
                </a:cubicBezTo>
                <a:cubicBezTo>
                  <a:pt x="2430270" y="2608774"/>
                  <a:pt x="2740944" y="2603008"/>
                  <a:pt x="3000239" y="2553143"/>
                </a:cubicBezTo>
                <a:cubicBezTo>
                  <a:pt x="3265769" y="2502079"/>
                  <a:pt x="3371955" y="2456819"/>
                  <a:pt x="3609839" y="2344137"/>
                </a:cubicBezTo>
                <a:cubicBezTo>
                  <a:pt x="3683762" y="2309121"/>
                  <a:pt x="3762340" y="2280302"/>
                  <a:pt x="3827553" y="2230926"/>
                </a:cubicBezTo>
                <a:cubicBezTo>
                  <a:pt x="3966894" y="2125425"/>
                  <a:pt x="4082503" y="1991187"/>
                  <a:pt x="4219439" y="1882583"/>
                </a:cubicBezTo>
                <a:lnTo>
                  <a:pt x="4471988" y="1682286"/>
                </a:lnTo>
                <a:cubicBezTo>
                  <a:pt x="4507533" y="1654059"/>
                  <a:pt x="4525515" y="1630034"/>
                  <a:pt x="4576491" y="1630034"/>
                </a:cubicBezTo>
                <a:cubicBezTo>
                  <a:pt x="4592123" y="1630034"/>
                  <a:pt x="4605519" y="1641645"/>
                  <a:pt x="4620033" y="1647451"/>
                </a:cubicBezTo>
              </a:path>
            </a:pathLst>
          </a:custGeom>
          <a:noFill/>
          <a:ln w="76200"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2D512E-CCD1-1B1B-ED99-62BE8BA44088}"/>
              </a:ext>
            </a:extLst>
          </p:cNvPr>
          <p:cNvSpPr txBox="1"/>
          <p:nvPr/>
        </p:nvSpPr>
        <p:spPr>
          <a:xfrm>
            <a:off x="1047299" y="3251449"/>
            <a:ext cx="501291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rgbClr val="00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Peripherals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6F6452-3D6E-8E3E-8115-074D62A84992}"/>
              </a:ext>
            </a:extLst>
          </p:cNvPr>
          <p:cNvSpPr txBox="1"/>
          <p:nvPr/>
        </p:nvSpPr>
        <p:spPr>
          <a:xfrm>
            <a:off x="3934193" y="1246139"/>
            <a:ext cx="712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CPU</a:t>
            </a:r>
          </a:p>
        </p:txBody>
      </p:sp>
    </p:spTree>
    <p:extLst>
      <p:ext uri="{BB962C8B-B14F-4D97-AF65-F5344CB8AC3E}">
        <p14:creationId xmlns:p14="http://schemas.microsoft.com/office/powerpoint/2010/main" val="26163080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B33E2D-345D-FF40-945B-926FB4372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039375" cy="56273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2AE48E-DFA3-594F-A3CF-B87CA1E64D55}"/>
              </a:ext>
            </a:extLst>
          </p:cNvPr>
          <p:cNvSpPr txBox="1"/>
          <p:nvPr/>
        </p:nvSpPr>
        <p:spPr>
          <a:xfrm>
            <a:off x="9874384" y="4204681"/>
            <a:ext cx="2247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(r)</a:t>
            </a: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eadable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AND</a:t>
            </a:r>
          </a:p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(w)</a:t>
            </a: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riteable</a:t>
            </a:r>
            <a:endParaRPr lang="en-US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61F527-C831-59C8-AD4A-699463C96DD6}"/>
              </a:ext>
            </a:extLst>
          </p:cNvPr>
          <p:cNvSpPr/>
          <p:nvPr/>
        </p:nvSpPr>
        <p:spPr>
          <a:xfrm>
            <a:off x="10929257" y="1"/>
            <a:ext cx="1262742" cy="928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3CD95A-D329-32A1-80BE-91CCF5A861BF}"/>
              </a:ext>
            </a:extLst>
          </p:cNvPr>
          <p:cNvSpPr/>
          <p:nvPr/>
        </p:nvSpPr>
        <p:spPr>
          <a:xfrm>
            <a:off x="85344" y="2474976"/>
            <a:ext cx="11927849" cy="670655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No Touchy by Vahlia on DeviantArt">
            <a:extLst>
              <a:ext uri="{FF2B5EF4-FFF2-40B4-BE49-F238E27FC236}">
                <a16:creationId xmlns:a16="http://schemas.microsoft.com/office/drawing/2014/main" id="{5A1BB1AB-30FB-755C-155F-BF63FDC6E4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3" t="5365" r="19051" b="3903"/>
          <a:stretch/>
        </p:blipFill>
        <p:spPr bwMode="auto">
          <a:xfrm>
            <a:off x="10833463" y="-1"/>
            <a:ext cx="1358536" cy="199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C6F756-8627-D487-5D6F-A9E1DDB7725B}"/>
              </a:ext>
            </a:extLst>
          </p:cNvPr>
          <p:cNvSpPr/>
          <p:nvPr/>
        </p:nvSpPr>
        <p:spPr>
          <a:xfrm>
            <a:off x="5477691" y="1149531"/>
            <a:ext cx="1175658" cy="3744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7669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8786" y="436647"/>
            <a:ext cx="11693213" cy="631069"/>
          </a:xfrm>
          <a:prstGeom prst="rect">
            <a:avLst/>
          </a:prstGeom>
        </p:spPr>
        <p:txBody>
          <a:bodyPr spcFirstLastPara="1" vert="horz" wrap="square" lIns="0" tIns="63626" rIns="0" bIns="0" rtlCol="0" anchor="ctr" anchorCtr="0">
            <a:spAutoFit/>
          </a:bodyPr>
          <a:lstStyle/>
          <a:p>
            <a:pPr marL="11206">
              <a:spcBef>
                <a:spcPts val="106"/>
              </a:spcBef>
            </a:pPr>
            <a:r>
              <a:rPr lang="en-US" spc="-18" dirty="0"/>
              <a:t>Access to Memory Mapped Inputs and Outputs (MMIO)</a:t>
            </a:r>
            <a:endParaRPr spc="-18" dirty="0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C08C4A8A-059B-197B-F9DE-60795EFE3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801" y="1350896"/>
            <a:ext cx="6644155" cy="3467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A76FF4-B50E-D379-33E4-DAE6C6CFF94D}"/>
              </a:ext>
            </a:extLst>
          </p:cNvPr>
          <p:cNvSpPr txBox="1"/>
          <p:nvPr/>
        </p:nvSpPr>
        <p:spPr>
          <a:xfrm>
            <a:off x="77872" y="1278326"/>
            <a:ext cx="532144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5138" indent="-465138">
              <a:buFont typeface="Wingdings" panose="05000000000000000000" pitchFamily="2" charset="2"/>
              <a:buChar char="§"/>
              <a:tabLst>
                <a:tab pos="465138" algn="l"/>
                <a:tab pos="2176463" algn="l"/>
              </a:tabLst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All communication with a peripheral must take place across the buses</a:t>
            </a:r>
          </a:p>
          <a:p>
            <a:pPr marL="465138" indent="-465138">
              <a:buFont typeface="Wingdings" panose="05000000000000000000" pitchFamily="2" charset="2"/>
              <a:buChar char="§"/>
              <a:tabLst>
                <a:tab pos="465138" algn="l"/>
                <a:tab pos="2176463" algn="l"/>
              </a:tabLst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Interface to peripheral must follow all the normal bus rules</a:t>
            </a:r>
          </a:p>
          <a:p>
            <a:pPr marL="465138" indent="-465138">
              <a:buFont typeface="Wingdings" panose="05000000000000000000" pitchFamily="2" charset="2"/>
              <a:buChar char="§"/>
              <a:tabLst>
                <a:tab pos="465138" algn="l"/>
                <a:tab pos="2176463" algn="l"/>
              </a:tabLst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5138" indent="-465138">
              <a:buFont typeface="Wingdings" panose="05000000000000000000" pitchFamily="2" charset="2"/>
              <a:buChar char="§"/>
              <a:tabLst>
                <a:tab pos="465138" algn="l"/>
                <a:tab pos="2176463" algn="l"/>
              </a:tabLst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Address bits are used to load/store data in the peripheral’s memory mapped registers</a:t>
            </a:r>
          </a:p>
          <a:p>
            <a:pPr marL="465138" lvl="1" indent="-465138">
              <a:buFont typeface="Wingdings" panose="05000000000000000000" pitchFamily="2" charset="2"/>
              <a:buChar char="§"/>
              <a:tabLst>
                <a:tab pos="465138" algn="l"/>
                <a:tab pos="2176463" algn="l"/>
              </a:tabLst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Data bus is tri-stated except when enabled</a:t>
            </a:r>
          </a:p>
          <a:p>
            <a:pPr marL="465138" lvl="1" indent="-465138">
              <a:buFont typeface="Wingdings" panose="05000000000000000000" pitchFamily="2" charset="2"/>
              <a:buChar char="§"/>
              <a:tabLst>
                <a:tab pos="465138" algn="l"/>
                <a:tab pos="2176463" algn="l"/>
              </a:tabLst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Control signals direct traffic</a:t>
            </a:r>
          </a:p>
          <a:p>
            <a:pPr marL="465138" indent="-465138">
              <a:buFont typeface="Wingdings" panose="05000000000000000000" pitchFamily="2" charset="2"/>
              <a:buChar char="§"/>
              <a:tabLst>
                <a:tab pos="465138" algn="l"/>
                <a:tab pos="2176463" algn="l"/>
              </a:tabLst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5B378C-D815-00AD-E7E5-6C5243FB14B6}"/>
              </a:ext>
            </a:extLst>
          </p:cNvPr>
          <p:cNvSpPr txBox="1"/>
          <p:nvPr/>
        </p:nvSpPr>
        <p:spPr>
          <a:xfrm>
            <a:off x="7504128" y="4862285"/>
            <a:ext cx="45248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r">
              <a:tabLst>
                <a:tab pos="465138" algn="l"/>
                <a:tab pos="2176463" algn="l"/>
              </a:tabLst>
            </a:pP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Decoder(s) in each peripheral </a:t>
            </a:r>
          </a:p>
          <a:p>
            <a:pPr lvl="1" algn="r">
              <a:tabLst>
                <a:tab pos="465138" algn="l"/>
                <a:tab pos="2176463" algn="l"/>
              </a:tabLst>
            </a:pP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maps bits in the MM I/O registers </a:t>
            </a:r>
          </a:p>
          <a:p>
            <a:pPr lvl="1" algn="r">
              <a:tabLst>
                <a:tab pos="465138" algn="l"/>
                <a:tab pos="2176463" algn="l"/>
              </a:tabLst>
            </a:pP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HW functionality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8787" y="436654"/>
            <a:ext cx="10121900" cy="631055"/>
          </a:xfrm>
          <a:prstGeom prst="rect">
            <a:avLst/>
          </a:prstGeom>
        </p:spPr>
        <p:txBody>
          <a:bodyPr spcFirstLastPara="1" vert="horz" wrap="square" lIns="0" tIns="63612" rIns="0" bIns="0" rtlCol="0" anchor="ctr" anchorCtr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3600" spc="-31" dirty="0"/>
              <a:t>Cortex-</a:t>
            </a:r>
            <a:r>
              <a:rPr sz="3600" dirty="0"/>
              <a:t>M4</a:t>
            </a:r>
            <a:r>
              <a:rPr sz="3600" spc="13" dirty="0"/>
              <a:t> </a:t>
            </a:r>
            <a:r>
              <a:rPr sz="3600" dirty="0"/>
              <a:t>Bus</a:t>
            </a:r>
            <a:r>
              <a:rPr sz="3600" spc="22" dirty="0"/>
              <a:t> </a:t>
            </a:r>
            <a:r>
              <a:rPr sz="3600" spc="-9" dirty="0"/>
              <a:t>Interface</a:t>
            </a:r>
          </a:p>
        </p:txBody>
      </p:sp>
      <p:grpSp>
        <p:nvGrpSpPr>
          <p:cNvPr id="8" name="object 8"/>
          <p:cNvGrpSpPr>
            <a:grpSpLocks noChangeAspect="1"/>
          </p:cNvGrpSpPr>
          <p:nvPr/>
        </p:nvGrpSpPr>
        <p:grpSpPr>
          <a:xfrm>
            <a:off x="1216478" y="593913"/>
            <a:ext cx="10012258" cy="5973801"/>
            <a:chOff x="3527742" y="2594096"/>
            <a:chExt cx="6153840" cy="3671680"/>
          </a:xfrm>
        </p:grpSpPr>
        <p:pic>
          <p:nvPicPr>
            <p:cNvPr id="9" name="object 9"/>
            <p:cNvPicPr/>
            <p:nvPr/>
          </p:nvPicPr>
          <p:blipFill rotWithShape="1">
            <a:blip r:embed="rId2" cstate="print"/>
            <a:srcRect r="5770"/>
            <a:stretch/>
          </p:blipFill>
          <p:spPr>
            <a:xfrm>
              <a:off x="3527742" y="2594096"/>
              <a:ext cx="6153840" cy="367168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226126" y="5728644"/>
              <a:ext cx="624205" cy="0"/>
            </a:xfrm>
            <a:custGeom>
              <a:avLst/>
              <a:gdLst/>
              <a:ahLst/>
              <a:cxnLst/>
              <a:rect l="l" t="t" r="r" b="b"/>
              <a:pathLst>
                <a:path w="624204">
                  <a:moveTo>
                    <a:pt x="0" y="0"/>
                  </a:moveTo>
                  <a:lnTo>
                    <a:pt x="624105" y="0"/>
                  </a:lnTo>
                </a:path>
              </a:pathLst>
            </a:custGeom>
            <a:ln w="31432">
              <a:solidFill>
                <a:srgbClr val="FF831F"/>
              </a:solidFill>
            </a:ln>
          </p:spPr>
          <p:txBody>
            <a:bodyPr wrap="square" lIns="0" tIns="0" rIns="0" bIns="0" rtlCol="0"/>
            <a:lstStyle/>
            <a:p>
              <a:endParaRPr sz="1235"/>
            </a:p>
          </p:txBody>
        </p:sp>
        <p:sp>
          <p:nvSpPr>
            <p:cNvPr id="11" name="object 11"/>
            <p:cNvSpPr/>
            <p:nvPr/>
          </p:nvSpPr>
          <p:spPr>
            <a:xfrm>
              <a:off x="6437981" y="5728644"/>
              <a:ext cx="781685" cy="0"/>
            </a:xfrm>
            <a:custGeom>
              <a:avLst/>
              <a:gdLst/>
              <a:ahLst/>
              <a:cxnLst/>
              <a:rect l="l" t="t" r="r" b="b"/>
              <a:pathLst>
                <a:path w="781684">
                  <a:moveTo>
                    <a:pt x="0" y="0"/>
                  </a:moveTo>
                  <a:lnTo>
                    <a:pt x="781647" y="0"/>
                  </a:lnTo>
                </a:path>
              </a:pathLst>
            </a:custGeom>
            <a:ln w="31432">
              <a:solidFill>
                <a:srgbClr val="FF831F"/>
              </a:solidFill>
            </a:ln>
          </p:spPr>
          <p:txBody>
            <a:bodyPr wrap="square" lIns="0" tIns="0" rIns="0" bIns="0" rtlCol="0"/>
            <a:lstStyle/>
            <a:p>
              <a:endParaRPr sz="1235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73CE78A-DAB6-63C4-57E0-E902C198DAE9}"/>
              </a:ext>
            </a:extLst>
          </p:cNvPr>
          <p:cNvSpPr txBox="1"/>
          <p:nvPr/>
        </p:nvSpPr>
        <p:spPr>
          <a:xfrm>
            <a:off x="13236" y="4249902"/>
            <a:ext cx="4247385" cy="1302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06">
              <a:spcBef>
                <a:spcPts val="437"/>
              </a:spcBef>
            </a:pPr>
            <a:r>
              <a:rPr lang="en-US" sz="2400" dirty="0">
                <a:latin typeface="Calibri"/>
                <a:cs typeface="Calibri"/>
              </a:rPr>
              <a:t>Advanced</a:t>
            </a:r>
            <a:r>
              <a:rPr lang="en-US" sz="2400" spc="-26" dirty="0">
                <a:latin typeface="Calibri"/>
                <a:cs typeface="Calibri"/>
              </a:rPr>
              <a:t> </a:t>
            </a:r>
          </a:p>
          <a:p>
            <a:pPr marL="11206">
              <a:spcBef>
                <a:spcPts val="437"/>
              </a:spcBef>
            </a:pPr>
            <a:r>
              <a:rPr lang="en-US" sz="2400" dirty="0">
                <a:latin typeface="Calibri"/>
                <a:cs typeface="Calibri"/>
              </a:rPr>
              <a:t>High-performance</a:t>
            </a:r>
          </a:p>
          <a:p>
            <a:pPr marL="11206">
              <a:spcBef>
                <a:spcPts val="437"/>
              </a:spcBef>
            </a:pPr>
            <a:r>
              <a:rPr lang="en-US" sz="2400" dirty="0">
                <a:latin typeface="Calibri"/>
                <a:cs typeface="Calibri"/>
              </a:rPr>
              <a:t>Bus (AHB)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11DB13-8D66-3FDE-60D9-29D060C7C241}"/>
              </a:ext>
            </a:extLst>
          </p:cNvPr>
          <p:cNvSpPr txBox="1"/>
          <p:nvPr/>
        </p:nvSpPr>
        <p:spPr>
          <a:xfrm>
            <a:off x="7953916" y="321650"/>
            <a:ext cx="42473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06">
              <a:spcBef>
                <a:spcPts val="437"/>
              </a:spcBef>
            </a:pPr>
            <a:r>
              <a:rPr lang="en-US" sz="2400" dirty="0">
                <a:latin typeface="Calibri"/>
                <a:cs typeface="Calibri"/>
              </a:rPr>
              <a:t>Advanced</a:t>
            </a:r>
            <a:r>
              <a:rPr lang="en-US" sz="2400" spc="-26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Peripheral</a:t>
            </a:r>
            <a:r>
              <a:rPr lang="en-US" sz="2400" spc="-22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Bus</a:t>
            </a:r>
            <a:r>
              <a:rPr lang="en-US" sz="2400" spc="-22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(APB)</a:t>
            </a:r>
            <a:endParaRPr lang="en-US" sz="2400" spc="-9" dirty="0">
              <a:latin typeface="Calibri"/>
              <a:cs typeface="Calibri"/>
            </a:endParaRPr>
          </a:p>
          <a:p>
            <a:pPr>
              <a:tabLst>
                <a:tab pos="465138" algn="l"/>
                <a:tab pos="2176463" algn="l"/>
              </a:tabLst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6025" y="224151"/>
            <a:ext cx="11715975" cy="1185053"/>
          </a:xfrm>
          <a:prstGeom prst="rect">
            <a:avLst/>
          </a:prstGeom>
        </p:spPr>
        <p:txBody>
          <a:bodyPr spcFirstLastPara="1" vert="horz" wrap="square" lIns="0" tIns="63612" rIns="0" bIns="0" rtlCol="0" anchor="ctr" anchorCtr="0">
            <a:spAutoFit/>
          </a:bodyPr>
          <a:lstStyle/>
          <a:p>
            <a:pPr marL="11206">
              <a:spcBef>
                <a:spcPts val="106"/>
              </a:spcBef>
            </a:pPr>
            <a:r>
              <a:rPr spc="-9" dirty="0"/>
              <a:t>Example</a:t>
            </a:r>
            <a:r>
              <a:rPr lang="en-US" spc="-9" dirty="0"/>
              <a:t> – Writing to an External 7-Segment LED Display</a:t>
            </a:r>
            <a:br>
              <a:rPr lang="en-US" spc="-9" dirty="0"/>
            </a:br>
            <a:endParaRPr spc="-9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9CDBEF-E7BE-8FE2-594A-9B2BD1117763}"/>
              </a:ext>
            </a:extLst>
          </p:cNvPr>
          <p:cNvSpPr txBox="1"/>
          <p:nvPr/>
        </p:nvSpPr>
        <p:spPr>
          <a:xfrm>
            <a:off x="77872" y="1010102"/>
            <a:ext cx="1211412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5138" indent="-465138">
              <a:buFont typeface="Wingdings" panose="05000000000000000000" pitchFamily="2" charset="2"/>
              <a:buChar char="§"/>
              <a:tabLst>
                <a:tab pos="465138" algn="l"/>
                <a:tab pos="2176463" algn="l"/>
              </a:tabLst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LED manufacturer specifies 8-bit values that can be written to display a character</a:t>
            </a:r>
          </a:p>
          <a:p>
            <a:pPr marL="465138" indent="-465138">
              <a:buFont typeface="Wingdings" panose="05000000000000000000" pitchFamily="2" charset="2"/>
              <a:buChar char="§"/>
              <a:tabLst>
                <a:tab pos="465138" algn="l"/>
                <a:tab pos="2176463" algn="l"/>
              </a:tabLst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LED manufacturer provides a table describing the necessary value which corresponds to each character to be displayed, for example:</a:t>
            </a:r>
          </a:p>
          <a:p>
            <a:pPr>
              <a:tabLst>
                <a:tab pos="465138" algn="l"/>
                <a:tab pos="914400" algn="l"/>
                <a:tab pos="2176463" algn="l"/>
              </a:tabLst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      		</a:t>
            </a:r>
            <a:r>
              <a:rPr lang="en-US" sz="2000" dirty="0">
                <a:latin typeface="Courier New"/>
                <a:cs typeface="Courier New"/>
              </a:rPr>
              <a:t>//</a:t>
            </a:r>
            <a:r>
              <a:rPr lang="en-US" sz="2000" spc="40" dirty="0">
                <a:latin typeface="Courier New"/>
                <a:cs typeface="Courier New"/>
              </a:rPr>
              <a:t> </a:t>
            </a:r>
            <a:r>
              <a:rPr lang="en-US" sz="2000" dirty="0">
                <a:latin typeface="Courier New"/>
                <a:cs typeface="Courier New"/>
              </a:rPr>
              <a:t>LED</a:t>
            </a:r>
            <a:r>
              <a:rPr lang="en-US" sz="2000" spc="40" dirty="0">
                <a:latin typeface="Courier New"/>
                <a:cs typeface="Courier New"/>
              </a:rPr>
              <a:t> </a:t>
            </a:r>
            <a:r>
              <a:rPr lang="en-US" sz="2000" dirty="0">
                <a:latin typeface="Courier New"/>
                <a:cs typeface="Courier New"/>
              </a:rPr>
              <a:t>character</a:t>
            </a:r>
            <a:r>
              <a:rPr lang="en-US" sz="2000" spc="40" dirty="0">
                <a:latin typeface="Courier New"/>
                <a:cs typeface="Courier New"/>
              </a:rPr>
              <a:t> </a:t>
            </a:r>
            <a:r>
              <a:rPr lang="en-US" sz="2000" spc="-22" dirty="0">
                <a:latin typeface="Courier New"/>
                <a:cs typeface="Courier New"/>
              </a:rPr>
              <a:t>map </a:t>
            </a:r>
          </a:p>
          <a:p>
            <a:pPr>
              <a:tabLst>
                <a:tab pos="465138" algn="l"/>
                <a:tab pos="914400" algn="l"/>
                <a:tab pos="2176463" algn="l"/>
              </a:tabLst>
            </a:pPr>
            <a:r>
              <a:rPr lang="en-US" sz="2000" spc="-22" dirty="0">
                <a:latin typeface="Courier New"/>
                <a:cs typeface="Courier New"/>
              </a:rPr>
              <a:t>		</a:t>
            </a:r>
            <a:r>
              <a:rPr lang="en-US" sz="2000" dirty="0">
                <a:latin typeface="Courier New"/>
                <a:cs typeface="Courier New"/>
              </a:rPr>
              <a:t>#define </a:t>
            </a:r>
            <a:r>
              <a:rPr lang="en-US" sz="2000" spc="53" dirty="0">
                <a:latin typeface="Courier New"/>
                <a:cs typeface="Courier New"/>
              </a:rPr>
              <a:t> </a:t>
            </a:r>
            <a:r>
              <a:rPr lang="en-US" sz="2000" spc="-9" dirty="0" err="1">
                <a:latin typeface="Courier New"/>
                <a:cs typeface="Courier New"/>
              </a:rPr>
              <a:t>LEDcharP</a:t>
            </a:r>
            <a:r>
              <a:rPr lang="en-US" sz="2000" spc="-9" dirty="0">
                <a:latin typeface="Courier New"/>
                <a:cs typeface="Courier New"/>
              </a:rPr>
              <a:t>  0x0C </a:t>
            </a:r>
          </a:p>
          <a:p>
            <a:pPr>
              <a:tabLst>
                <a:tab pos="465138" algn="l"/>
                <a:tab pos="914400" algn="l"/>
                <a:tab pos="2176463" algn="l"/>
              </a:tabLst>
            </a:pPr>
            <a:r>
              <a:rPr lang="en-US" sz="2000" spc="-9" dirty="0">
                <a:latin typeface="Courier New"/>
                <a:cs typeface="Courier New"/>
              </a:rPr>
              <a:t>		</a:t>
            </a:r>
            <a:r>
              <a:rPr lang="en-US" sz="2000" dirty="0">
                <a:latin typeface="Courier New"/>
                <a:cs typeface="Courier New"/>
              </a:rPr>
              <a:t>#define</a:t>
            </a:r>
            <a:r>
              <a:rPr lang="en-US" sz="2000" spc="53" dirty="0">
                <a:latin typeface="Courier New"/>
                <a:cs typeface="Courier New"/>
              </a:rPr>
              <a:t>  </a:t>
            </a:r>
            <a:r>
              <a:rPr lang="en-US" sz="2000" spc="-9" dirty="0" err="1">
                <a:latin typeface="Courier New"/>
                <a:cs typeface="Courier New"/>
              </a:rPr>
              <a:t>LEDcharH</a:t>
            </a:r>
            <a:r>
              <a:rPr lang="en-US" sz="2000" spc="-9" dirty="0">
                <a:latin typeface="Courier New"/>
                <a:cs typeface="Courier New"/>
              </a:rPr>
              <a:t>  0x09</a:t>
            </a:r>
          </a:p>
          <a:p>
            <a:pPr>
              <a:tabLst>
                <a:tab pos="465138" algn="l"/>
                <a:tab pos="914400" algn="l"/>
                <a:tab pos="2176463" algn="l"/>
              </a:tabLst>
            </a:pPr>
            <a:r>
              <a:rPr lang="en-US" sz="2000" spc="-9" dirty="0">
                <a:latin typeface="Courier New"/>
                <a:cs typeface="Courier New"/>
              </a:rPr>
              <a:t>		</a:t>
            </a:r>
            <a:r>
              <a:rPr lang="en-US" sz="2000" dirty="0">
                <a:latin typeface="Courier New"/>
                <a:cs typeface="Courier New"/>
              </a:rPr>
              <a:t>#define </a:t>
            </a:r>
            <a:r>
              <a:rPr lang="en-US" sz="2000" spc="53" dirty="0">
                <a:latin typeface="Courier New"/>
                <a:cs typeface="Courier New"/>
              </a:rPr>
              <a:t> </a:t>
            </a:r>
            <a:r>
              <a:rPr lang="en-US" sz="2000" spc="-9" dirty="0" err="1">
                <a:latin typeface="Courier New"/>
                <a:cs typeface="Courier New"/>
              </a:rPr>
              <a:t>LEDcharA</a:t>
            </a:r>
            <a:r>
              <a:rPr lang="en-US" sz="2000" spc="-9" dirty="0">
                <a:latin typeface="Courier New"/>
                <a:cs typeface="Courier New"/>
              </a:rPr>
              <a:t>  0x08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5138" indent="-465138">
              <a:buFont typeface="Wingdings" panose="05000000000000000000" pitchFamily="2" charset="2"/>
              <a:buChar char="§"/>
              <a:tabLst>
                <a:tab pos="465138" algn="l"/>
                <a:tab pos="914400" algn="l"/>
                <a:tab pos="2176463" algn="l"/>
              </a:tabLst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5138" indent="-465138">
              <a:buFont typeface="Wingdings" panose="05000000000000000000" pitchFamily="2" charset="2"/>
              <a:buChar char="§"/>
              <a:tabLst>
                <a:tab pos="465138" algn="l"/>
                <a:tab pos="914400" algn="l"/>
                <a:tab pos="2176463" algn="l"/>
              </a:tabLst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“hardware” engineer will specify the memory address where    				                       the GPIO output register is mapped  (for example </a:t>
            </a:r>
            <a:r>
              <a:rPr lang="en-US" sz="2000" dirty="0">
                <a:latin typeface="Courier New"/>
                <a:cs typeface="Courier New"/>
              </a:rPr>
              <a:t>0x2020 0000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465138" indent="-465138">
              <a:buFont typeface="Wingdings" panose="05000000000000000000" pitchFamily="2" charset="2"/>
              <a:buChar char="§"/>
              <a:tabLst>
                <a:tab pos="465138" algn="l"/>
                <a:tab pos="914400" algn="l"/>
                <a:tab pos="2176463" algn="l"/>
              </a:tabLst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5138" indent="-465138">
              <a:buFont typeface="Wingdings" panose="05000000000000000000" pitchFamily="2" charset="2"/>
              <a:buChar char="§"/>
              <a:tabLst>
                <a:tab pos="465138" algn="l"/>
                <a:tab pos="914400" algn="l"/>
                <a:tab pos="2176463" algn="l"/>
              </a:tabLst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“software” engineer will write code to display a desired character 			                              (for example, the letter “P”)</a:t>
            </a:r>
          </a:p>
          <a:p>
            <a:pPr lvl="1">
              <a:tabLst>
                <a:tab pos="465138" algn="l"/>
                <a:tab pos="914400" algn="l"/>
                <a:tab pos="2176463" algn="l"/>
              </a:tabLst>
            </a:pPr>
            <a:r>
              <a:rPr lang="en-US" sz="2000" spc="-22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pt-BR" sz="2000" spc="-22" dirty="0">
                <a:latin typeface="Courier New"/>
                <a:cs typeface="Courier New"/>
              </a:rPr>
              <a:t>LDR</a:t>
            </a:r>
            <a:r>
              <a:rPr lang="pt-BR" sz="2000" dirty="0">
                <a:latin typeface="Courier New"/>
                <a:cs typeface="Courier New"/>
              </a:rPr>
              <a:t>	</a:t>
            </a:r>
            <a:r>
              <a:rPr lang="pt-BR" sz="2000" spc="-9" dirty="0">
                <a:latin typeface="Courier New"/>
                <a:cs typeface="Courier New"/>
              </a:rPr>
              <a:t>R0,=0x20200000 </a:t>
            </a:r>
          </a:p>
          <a:p>
            <a:pPr lvl="1">
              <a:tabLst>
                <a:tab pos="465138" algn="l"/>
                <a:tab pos="914400" algn="l"/>
                <a:tab pos="2176463" algn="l"/>
              </a:tabLst>
            </a:pPr>
            <a:r>
              <a:rPr lang="pt-BR" sz="2000" spc="-9" dirty="0">
                <a:latin typeface="Courier New"/>
                <a:cs typeface="Courier New"/>
              </a:rPr>
              <a:t>		</a:t>
            </a:r>
            <a:r>
              <a:rPr lang="pt-BR" sz="2000" spc="-22" dirty="0">
                <a:latin typeface="Courier New"/>
                <a:cs typeface="Courier New"/>
              </a:rPr>
              <a:t>MOV</a:t>
            </a:r>
            <a:r>
              <a:rPr lang="pt-BR" sz="2000" dirty="0">
                <a:latin typeface="Courier New"/>
                <a:cs typeface="Courier New"/>
              </a:rPr>
              <a:t>	</a:t>
            </a:r>
            <a:r>
              <a:rPr lang="pt-BR" sz="2000" spc="-9" dirty="0">
                <a:latin typeface="Courier New"/>
                <a:cs typeface="Courier New"/>
              </a:rPr>
              <a:t>R1,#0x0C</a:t>
            </a:r>
            <a:endParaRPr lang="pt-BR" sz="2000" dirty="0">
              <a:latin typeface="Courier New"/>
              <a:cs typeface="Courier New"/>
            </a:endParaRPr>
          </a:p>
          <a:p>
            <a:pPr lvl="1">
              <a:tabLst>
                <a:tab pos="465138" algn="l"/>
                <a:tab pos="914400" algn="l"/>
                <a:tab pos="2176463" algn="l"/>
              </a:tabLst>
            </a:pPr>
            <a:r>
              <a:rPr lang="pt-BR" sz="2000" spc="-18" dirty="0">
                <a:latin typeface="Courier New"/>
                <a:cs typeface="Courier New"/>
              </a:rPr>
              <a:t>		STRB</a:t>
            </a:r>
            <a:r>
              <a:rPr lang="pt-BR" sz="2000" dirty="0">
                <a:latin typeface="Courier New"/>
                <a:cs typeface="Courier New"/>
              </a:rPr>
              <a:t>	</a:t>
            </a:r>
            <a:r>
              <a:rPr lang="pt-BR" sz="2000" spc="-9" dirty="0">
                <a:latin typeface="Courier New"/>
                <a:cs typeface="Courier New"/>
              </a:rPr>
              <a:t>R1,[R0]</a:t>
            </a:r>
            <a:endParaRPr lang="pt-BR" sz="2000" dirty="0">
              <a:latin typeface="Courier New"/>
              <a:cs typeface="Courier New"/>
            </a:endParaRPr>
          </a:p>
          <a:p>
            <a:pPr marL="465138" indent="-465138">
              <a:buFont typeface="Wingdings" panose="05000000000000000000" pitchFamily="2" charset="2"/>
              <a:buChar char="§"/>
              <a:tabLst>
                <a:tab pos="465138" algn="l"/>
                <a:tab pos="2176463" algn="l"/>
              </a:tabLst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A0A538-0E2F-EE9D-B541-154F42772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380" y="1877169"/>
            <a:ext cx="3436620" cy="4629791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6025" y="224152"/>
            <a:ext cx="10122791" cy="1185053"/>
          </a:xfrm>
          <a:prstGeom prst="rect">
            <a:avLst/>
          </a:prstGeom>
        </p:spPr>
        <p:txBody>
          <a:bodyPr spcFirstLastPara="1" vert="horz" wrap="square" lIns="0" tIns="63612" rIns="0" bIns="0" rtlCol="0" anchor="ctr" anchorCtr="0">
            <a:spAutoFit/>
          </a:bodyPr>
          <a:lstStyle/>
          <a:p>
            <a:pPr marL="11206">
              <a:spcBef>
                <a:spcPts val="106"/>
              </a:spcBef>
            </a:pPr>
            <a:r>
              <a:rPr dirty="0"/>
              <a:t>Writing</a:t>
            </a:r>
            <a:r>
              <a:rPr spc="-35" dirty="0"/>
              <a:t> </a:t>
            </a:r>
            <a:r>
              <a:rPr dirty="0"/>
              <a:t>Code</a:t>
            </a:r>
            <a:r>
              <a:rPr spc="-26" dirty="0"/>
              <a:t> </a:t>
            </a:r>
            <a:r>
              <a:rPr dirty="0"/>
              <a:t>to</a:t>
            </a:r>
            <a:r>
              <a:rPr spc="-26" dirty="0"/>
              <a:t> </a:t>
            </a:r>
            <a:r>
              <a:rPr dirty="0"/>
              <a:t>Access</a:t>
            </a:r>
            <a:r>
              <a:rPr spc="-26" dirty="0"/>
              <a:t> </a:t>
            </a:r>
            <a:r>
              <a:rPr lang="en-US" spc="-26" dirty="0"/>
              <a:t>MMIO Registers</a:t>
            </a:r>
            <a:br>
              <a:rPr lang="en-US" spc="-9" dirty="0"/>
            </a:br>
            <a:endParaRPr spc="-9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F0480D-BF90-FA71-DE05-F3302B66A036}"/>
              </a:ext>
            </a:extLst>
          </p:cNvPr>
          <p:cNvSpPr txBox="1"/>
          <p:nvPr/>
        </p:nvSpPr>
        <p:spPr>
          <a:xfrm>
            <a:off x="77872" y="1010102"/>
            <a:ext cx="121141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5138" indent="-465138">
              <a:buFont typeface="Wingdings" panose="05000000000000000000" pitchFamily="2" charset="2"/>
              <a:buChar char="§"/>
              <a:tabLst>
                <a:tab pos="465138" algn="l"/>
                <a:tab pos="2176463" algn="l"/>
              </a:tabLst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Hard coding the address may pose problems in moving to a new board or microcontroller     if the register address changes</a:t>
            </a:r>
          </a:p>
          <a:p>
            <a:pPr marL="457200" lvl="5">
              <a:tabLst>
                <a:tab pos="465138" algn="l"/>
                <a:tab pos="2176463" algn="l"/>
              </a:tabLst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LDR    R0, =0x20200000 </a:t>
            </a:r>
          </a:p>
          <a:p>
            <a:pPr marL="457200" lvl="5">
              <a:tabLst>
                <a:tab pos="465138" algn="l"/>
                <a:tab pos="2176463" algn="l"/>
              </a:tabLst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MOV    R1, #0x0C</a:t>
            </a:r>
          </a:p>
          <a:p>
            <a:pPr marL="457200" lvl="5">
              <a:tabLst>
                <a:tab pos="465138" algn="l"/>
                <a:tab pos="2176463" algn="l"/>
              </a:tabLst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STRB   R1, [R0]</a:t>
            </a:r>
          </a:p>
          <a:p>
            <a:pPr marL="465138" indent="-465138">
              <a:buFont typeface="Wingdings" panose="05000000000000000000" pitchFamily="2" charset="2"/>
              <a:buChar char="§"/>
              <a:tabLst>
                <a:tab pos="465138" algn="l"/>
                <a:tab pos="2176463" algn="l"/>
              </a:tabLst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5138" indent="-465138">
              <a:buFont typeface="Wingdings" panose="05000000000000000000" pitchFamily="2" charset="2"/>
              <a:buChar char="§"/>
              <a:tabLst>
                <a:tab pos="465138" algn="l"/>
                <a:tab pos="2176463" algn="l"/>
              </a:tabLst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Rather, use the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assembler directive </a:t>
            </a:r>
          </a:p>
          <a:p>
            <a:pPr marL="457200" indent="-457200">
              <a:tabLst>
                <a:tab pos="465138" algn="l"/>
                <a:tab pos="2176463" algn="l"/>
              </a:tabLst>
            </a:pPr>
            <a:r>
              <a:rPr lang="en-US" sz="2400" spc="-9" dirty="0">
                <a:latin typeface="Courier New"/>
                <a:cs typeface="Courier New"/>
              </a:rPr>
              <a:t>	SSEG_BASE		EQU  0x20200000   </a:t>
            </a:r>
            <a:r>
              <a:rPr lang="en-US" sz="2400" b="1" spc="-9" dirty="0">
                <a:solidFill>
                  <a:srgbClr val="33CC33"/>
                </a:solidFill>
                <a:latin typeface="Courier New"/>
                <a:cs typeface="Courier New"/>
              </a:rPr>
              <a:t>// Found in giant include file</a:t>
            </a:r>
          </a:p>
          <a:p>
            <a:pPr marL="457200" indent="-457200">
              <a:tabLst>
                <a:tab pos="465138" algn="l"/>
                <a:tab pos="2176463" algn="l"/>
              </a:tabLst>
            </a:pPr>
            <a:r>
              <a:rPr lang="en-US" sz="2400" spc="-22" dirty="0">
                <a:latin typeface="Courier New"/>
                <a:cs typeface="Courier New"/>
              </a:rPr>
              <a:t>	LDR		R0,  =BASE</a:t>
            </a:r>
          </a:p>
          <a:p>
            <a:pPr marL="465138" indent="-465138">
              <a:buFont typeface="Wingdings" panose="05000000000000000000" pitchFamily="2" charset="2"/>
              <a:buChar char="§"/>
              <a:tabLst>
                <a:tab pos="465138" algn="l"/>
                <a:tab pos="2176463" algn="l"/>
              </a:tabLst>
            </a:pPr>
            <a:endParaRPr lang="en-US" sz="1200" spc="-22" dirty="0">
              <a:latin typeface="Courier New"/>
              <a:cs typeface="Courier New"/>
            </a:endParaRPr>
          </a:p>
          <a:p>
            <a:pPr>
              <a:tabLst>
                <a:tab pos="465138" algn="l"/>
                <a:tab pos="2176463" algn="l"/>
              </a:tabLst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63626" rIns="0" bIns="0" rtlCol="0" anchor="ctr" anchorCtr="0">
            <a:spAutoFit/>
          </a:bodyPr>
          <a:lstStyle/>
          <a:p>
            <a:pPr marL="11206">
              <a:spcBef>
                <a:spcPts val="106"/>
              </a:spcBef>
            </a:pPr>
            <a:r>
              <a:rPr dirty="0"/>
              <a:t>GPIO:</a:t>
            </a:r>
            <a:r>
              <a:rPr spc="-31" dirty="0"/>
              <a:t> </a:t>
            </a:r>
            <a:r>
              <a:rPr dirty="0"/>
              <a:t>General</a:t>
            </a:r>
            <a:r>
              <a:rPr spc="-31" dirty="0"/>
              <a:t> </a:t>
            </a:r>
            <a:r>
              <a:rPr dirty="0"/>
              <a:t>Purpose</a:t>
            </a:r>
            <a:r>
              <a:rPr spc="-31" dirty="0"/>
              <a:t> </a:t>
            </a:r>
            <a:r>
              <a:rPr spc="-22" dirty="0"/>
              <a:t>I/O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6A9B975-D5C3-4E7F-E976-D2A15391FD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9166" y="1362075"/>
            <a:ext cx="11662833" cy="4972050"/>
          </a:xfrm>
        </p:spPr>
        <p:txBody>
          <a:bodyPr/>
          <a:lstStyle/>
          <a:p>
            <a:pPr marR="4483" indent="-457200">
              <a:lnSpc>
                <a:spcPct val="102200"/>
              </a:lnSpc>
              <a:spcBef>
                <a:spcPts val="66"/>
              </a:spcBef>
              <a:tabLst>
                <a:tab pos="863600" algn="l"/>
              </a:tabLst>
            </a:pPr>
            <a:r>
              <a:rPr lang="en-US" b="0" spc="-9" dirty="0">
                <a:latin typeface="Calibri"/>
                <a:cs typeface="Calibri"/>
              </a:rPr>
              <a:t>Your</a:t>
            </a:r>
            <a:r>
              <a:rPr lang="en-US" b="0" spc="22" dirty="0">
                <a:latin typeface="Calibri"/>
                <a:cs typeface="Calibri"/>
              </a:rPr>
              <a:t> </a:t>
            </a:r>
            <a:r>
              <a:rPr lang="en-US" b="0" dirty="0" err="1">
                <a:latin typeface="Calibri"/>
                <a:cs typeface="Calibri"/>
              </a:rPr>
              <a:t>Nucleo</a:t>
            </a:r>
            <a:r>
              <a:rPr lang="en-US" b="0" spc="22" dirty="0">
                <a:latin typeface="Calibri"/>
                <a:cs typeface="Calibri"/>
              </a:rPr>
              <a:t> </a:t>
            </a:r>
            <a:r>
              <a:rPr lang="en-US" b="0" dirty="0">
                <a:latin typeface="Calibri"/>
                <a:cs typeface="Calibri"/>
              </a:rPr>
              <a:t>board</a:t>
            </a:r>
            <a:r>
              <a:rPr lang="en-US" b="0" spc="22" dirty="0">
                <a:latin typeface="Calibri"/>
                <a:cs typeface="Calibri"/>
              </a:rPr>
              <a:t> </a:t>
            </a:r>
            <a:r>
              <a:rPr lang="en-US" b="0" dirty="0">
                <a:latin typeface="Calibri"/>
                <a:cs typeface="Calibri"/>
              </a:rPr>
              <a:t>(and</a:t>
            </a:r>
            <a:r>
              <a:rPr lang="en-US" b="0" spc="22" dirty="0">
                <a:latin typeface="Calibri"/>
                <a:cs typeface="Calibri"/>
              </a:rPr>
              <a:t> </a:t>
            </a:r>
            <a:r>
              <a:rPr lang="en-US" b="0" dirty="0">
                <a:latin typeface="Calibri"/>
                <a:cs typeface="Calibri"/>
              </a:rPr>
              <a:t>many</a:t>
            </a:r>
            <a:r>
              <a:rPr lang="en-US" b="0" spc="22" dirty="0">
                <a:latin typeface="Calibri"/>
                <a:cs typeface="Calibri"/>
              </a:rPr>
              <a:t> </a:t>
            </a:r>
            <a:r>
              <a:rPr lang="en-US" b="0" dirty="0">
                <a:latin typeface="Calibri"/>
                <a:cs typeface="Calibri"/>
              </a:rPr>
              <a:t>such</a:t>
            </a:r>
            <a:r>
              <a:rPr lang="en-US" b="0" spc="22" dirty="0">
                <a:latin typeface="Calibri"/>
                <a:cs typeface="Calibri"/>
              </a:rPr>
              <a:t> </a:t>
            </a:r>
            <a:r>
              <a:rPr lang="en-US" b="0" dirty="0">
                <a:latin typeface="Calibri"/>
                <a:cs typeface="Calibri"/>
              </a:rPr>
              <a:t>boards</a:t>
            </a:r>
            <a:r>
              <a:rPr lang="en-US" b="0" spc="22" dirty="0">
                <a:latin typeface="Calibri"/>
                <a:cs typeface="Calibri"/>
              </a:rPr>
              <a:t> </a:t>
            </a:r>
            <a:r>
              <a:rPr lang="en-US" b="0" dirty="0">
                <a:latin typeface="Calibri"/>
                <a:cs typeface="Calibri"/>
              </a:rPr>
              <a:t>/</a:t>
            </a:r>
            <a:r>
              <a:rPr lang="en-US" b="0" spc="22" dirty="0">
                <a:latin typeface="Calibri"/>
                <a:cs typeface="Calibri"/>
              </a:rPr>
              <a:t> </a:t>
            </a:r>
            <a:r>
              <a:rPr lang="en-US" b="0" dirty="0">
                <a:latin typeface="Calibri"/>
                <a:cs typeface="Calibri"/>
              </a:rPr>
              <a:t>microcontrollers)</a:t>
            </a:r>
            <a:r>
              <a:rPr lang="en-US" b="0" spc="22" dirty="0">
                <a:latin typeface="Calibri"/>
                <a:cs typeface="Calibri"/>
              </a:rPr>
              <a:t> </a:t>
            </a:r>
            <a:r>
              <a:rPr lang="en-US" b="0" dirty="0">
                <a:latin typeface="Calibri"/>
                <a:cs typeface="Calibri"/>
              </a:rPr>
              <a:t>has</a:t>
            </a:r>
            <a:r>
              <a:rPr lang="en-US" b="0" spc="22" dirty="0">
                <a:latin typeface="Calibri"/>
                <a:cs typeface="Calibri"/>
              </a:rPr>
              <a:t> </a:t>
            </a:r>
            <a:r>
              <a:rPr lang="en-US" b="0" dirty="0">
                <a:latin typeface="Calibri"/>
                <a:cs typeface="Calibri"/>
              </a:rPr>
              <a:t>about</a:t>
            </a:r>
            <a:r>
              <a:rPr lang="en-US" b="0" spc="22" dirty="0">
                <a:latin typeface="Calibri"/>
                <a:cs typeface="Calibri"/>
              </a:rPr>
              <a:t> </a:t>
            </a:r>
            <a:r>
              <a:rPr lang="en-US" b="0" spc="-22" dirty="0">
                <a:latin typeface="Calibri"/>
                <a:cs typeface="Calibri"/>
              </a:rPr>
              <a:t>20 </a:t>
            </a:r>
            <a:r>
              <a:rPr lang="en-US" b="0" dirty="0">
                <a:latin typeface="Calibri"/>
                <a:cs typeface="Calibri"/>
              </a:rPr>
              <a:t>GPIO</a:t>
            </a:r>
            <a:r>
              <a:rPr lang="en-US" b="0" spc="35" dirty="0">
                <a:latin typeface="Calibri"/>
                <a:cs typeface="Calibri"/>
              </a:rPr>
              <a:t> </a:t>
            </a:r>
            <a:r>
              <a:rPr lang="en-US" b="0" spc="-18" dirty="0">
                <a:latin typeface="Calibri"/>
                <a:cs typeface="Calibri"/>
              </a:rPr>
              <a:t>pins</a:t>
            </a:r>
            <a:endParaRPr lang="en-US" b="0" dirty="0">
              <a:latin typeface="Calibri"/>
              <a:cs typeface="Calibri"/>
            </a:endParaRPr>
          </a:p>
          <a:p>
            <a:pPr marL="863600" lvl="1" indent="-406400">
              <a:spcBef>
                <a:spcPts val="468"/>
              </a:spcBef>
              <a:buSzPct val="110256"/>
              <a:buFont typeface="Trebuchet MS"/>
              <a:buChar char="▪"/>
              <a:tabLst>
                <a:tab pos="863600" algn="l"/>
              </a:tabLst>
            </a:pPr>
            <a:r>
              <a:rPr lang="en-US" sz="2400" dirty="0">
                <a:latin typeface="Calibri"/>
                <a:cs typeface="Calibri"/>
              </a:rPr>
              <a:t>Each</a:t>
            </a:r>
            <a:r>
              <a:rPr lang="en-US" sz="2400" spc="31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GPIO</a:t>
            </a:r>
            <a:r>
              <a:rPr lang="en-US" sz="2400" spc="31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pin</a:t>
            </a:r>
            <a:r>
              <a:rPr lang="en-US" sz="2400" spc="31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is</a:t>
            </a:r>
            <a:r>
              <a:rPr lang="en-US" sz="2400" spc="31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individually</a:t>
            </a:r>
            <a:r>
              <a:rPr lang="en-US" sz="2400" spc="31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driven</a:t>
            </a:r>
            <a:r>
              <a:rPr lang="en-US" sz="2400" spc="31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/</a:t>
            </a:r>
            <a:r>
              <a:rPr lang="en-US" sz="2400" spc="31" dirty="0">
                <a:latin typeface="Calibri"/>
                <a:cs typeface="Calibri"/>
              </a:rPr>
              <a:t> </a:t>
            </a:r>
            <a:r>
              <a:rPr lang="en-US" sz="2400" spc="-18" dirty="0">
                <a:latin typeface="Calibri"/>
                <a:cs typeface="Calibri"/>
              </a:rPr>
              <a:t>read</a:t>
            </a:r>
            <a:endParaRPr lang="en-US" sz="2400" dirty="0">
              <a:latin typeface="Calibri"/>
              <a:cs typeface="Calibri"/>
            </a:endParaRPr>
          </a:p>
          <a:p>
            <a:pPr indent="-457200">
              <a:spcBef>
                <a:spcPts val="31"/>
              </a:spcBef>
              <a:buClr>
                <a:srgbClr val="990000"/>
              </a:buClr>
              <a:buFont typeface="Trebuchet MS"/>
              <a:buChar char="▪"/>
              <a:tabLst>
                <a:tab pos="863600" algn="l"/>
              </a:tabLst>
            </a:pPr>
            <a:endParaRPr lang="en-US" b="0" dirty="0">
              <a:latin typeface="Calibri"/>
              <a:cs typeface="Calibri"/>
            </a:endParaRPr>
          </a:p>
          <a:p>
            <a:pPr indent="-457200">
              <a:spcBef>
                <a:spcPts val="4"/>
              </a:spcBef>
              <a:tabLst>
                <a:tab pos="863600" algn="l"/>
              </a:tabLst>
            </a:pPr>
            <a:r>
              <a:rPr lang="en-US" b="0" dirty="0">
                <a:latin typeface="Calibri"/>
                <a:cs typeface="Calibri"/>
              </a:rPr>
              <a:t>A</a:t>
            </a:r>
            <a:r>
              <a:rPr lang="en-US" b="0" spc="22" dirty="0">
                <a:latin typeface="Calibri"/>
                <a:cs typeface="Calibri"/>
              </a:rPr>
              <a:t> </a:t>
            </a:r>
            <a:r>
              <a:rPr lang="en-US" b="0" dirty="0">
                <a:latin typeface="Calibri"/>
                <a:cs typeface="Calibri"/>
              </a:rPr>
              <a:t>GPIO</a:t>
            </a:r>
            <a:r>
              <a:rPr lang="en-US" b="0" spc="26" dirty="0">
                <a:latin typeface="Calibri"/>
                <a:cs typeface="Calibri"/>
              </a:rPr>
              <a:t> </a:t>
            </a:r>
            <a:r>
              <a:rPr lang="en-US" b="0" dirty="0">
                <a:latin typeface="Calibri"/>
                <a:cs typeface="Calibri"/>
              </a:rPr>
              <a:t>pin</a:t>
            </a:r>
            <a:r>
              <a:rPr lang="en-US" b="0" spc="26" dirty="0">
                <a:latin typeface="Calibri"/>
                <a:cs typeface="Calibri"/>
              </a:rPr>
              <a:t> </a:t>
            </a:r>
            <a:r>
              <a:rPr lang="en-US" b="0" dirty="0">
                <a:latin typeface="Calibri"/>
                <a:cs typeface="Calibri"/>
              </a:rPr>
              <a:t>is</a:t>
            </a:r>
            <a:r>
              <a:rPr lang="en-US" b="0" spc="26" dirty="0">
                <a:latin typeface="Calibri"/>
                <a:cs typeface="Calibri"/>
              </a:rPr>
              <a:t> </a:t>
            </a:r>
            <a:r>
              <a:rPr lang="en-US" b="0" dirty="0">
                <a:latin typeface="Calibri"/>
                <a:cs typeface="Calibri"/>
              </a:rPr>
              <a:t>connected</a:t>
            </a:r>
            <a:r>
              <a:rPr lang="en-US" b="0" spc="26" dirty="0">
                <a:latin typeface="Calibri"/>
                <a:cs typeface="Calibri"/>
              </a:rPr>
              <a:t> </a:t>
            </a:r>
            <a:r>
              <a:rPr lang="en-US" b="0" dirty="0">
                <a:latin typeface="Calibri"/>
                <a:cs typeface="Calibri"/>
              </a:rPr>
              <a:t>to</a:t>
            </a:r>
            <a:r>
              <a:rPr lang="en-US" b="0" spc="26" dirty="0">
                <a:latin typeface="Calibri"/>
                <a:cs typeface="Calibri"/>
              </a:rPr>
              <a:t> </a:t>
            </a:r>
            <a:r>
              <a:rPr lang="en-US" b="0" dirty="0">
                <a:latin typeface="Calibri"/>
                <a:cs typeface="Calibri"/>
              </a:rPr>
              <a:t>the</a:t>
            </a:r>
            <a:r>
              <a:rPr lang="en-US" b="0" spc="26" dirty="0">
                <a:latin typeface="Calibri"/>
                <a:cs typeface="Calibri"/>
              </a:rPr>
              <a:t> </a:t>
            </a:r>
            <a:r>
              <a:rPr lang="en-US" b="0" dirty="0">
                <a:latin typeface="Calibri"/>
                <a:cs typeface="Calibri"/>
              </a:rPr>
              <a:t>bus</a:t>
            </a:r>
            <a:r>
              <a:rPr lang="en-US" b="0" spc="26" dirty="0">
                <a:latin typeface="Calibri"/>
                <a:cs typeface="Calibri"/>
              </a:rPr>
              <a:t>                                                                                             </a:t>
            </a:r>
            <a:r>
              <a:rPr lang="en-US" b="0" dirty="0">
                <a:latin typeface="Calibri"/>
                <a:cs typeface="Calibri"/>
              </a:rPr>
              <a:t>with</a:t>
            </a:r>
            <a:r>
              <a:rPr lang="en-US" b="0" spc="26" dirty="0">
                <a:latin typeface="Calibri"/>
                <a:cs typeface="Calibri"/>
              </a:rPr>
              <a:t> </a:t>
            </a:r>
            <a:r>
              <a:rPr lang="en-US" b="0" dirty="0">
                <a:latin typeface="Calibri"/>
                <a:cs typeface="Calibri"/>
              </a:rPr>
              <a:t>an</a:t>
            </a:r>
            <a:r>
              <a:rPr lang="en-US" b="0" spc="26" dirty="0">
                <a:latin typeface="Calibri"/>
                <a:cs typeface="Calibri"/>
              </a:rPr>
              <a:t> </a:t>
            </a:r>
            <a:r>
              <a:rPr lang="en-US" b="0" dirty="0">
                <a:latin typeface="Calibri"/>
                <a:cs typeface="Calibri"/>
              </a:rPr>
              <a:t>I/O</a:t>
            </a:r>
            <a:r>
              <a:rPr lang="en-US" b="0" spc="26" dirty="0">
                <a:latin typeface="Calibri"/>
                <a:cs typeface="Calibri"/>
              </a:rPr>
              <a:t> </a:t>
            </a:r>
            <a:r>
              <a:rPr lang="en-US" b="0" spc="-9" dirty="0">
                <a:latin typeface="Calibri"/>
                <a:cs typeface="Calibri"/>
              </a:rPr>
              <a:t>interface</a:t>
            </a:r>
            <a:endParaRPr lang="en-US" b="0" dirty="0">
              <a:latin typeface="Calibri"/>
              <a:cs typeface="Calibri"/>
            </a:endParaRPr>
          </a:p>
          <a:p>
            <a:pPr marL="914400" indent="-457200">
              <a:spcBef>
                <a:spcPts val="463"/>
              </a:spcBef>
              <a:buClr>
                <a:srgbClr val="990000"/>
              </a:buClr>
              <a:buSzPct val="110256"/>
              <a:buFont typeface="Trebuchet MS"/>
              <a:buChar char="▪"/>
              <a:tabLst>
                <a:tab pos="863600" algn="l"/>
              </a:tabLst>
            </a:pPr>
            <a:r>
              <a:rPr lang="en-US" b="0" spc="-18" dirty="0">
                <a:latin typeface="Calibri"/>
                <a:cs typeface="Calibri"/>
              </a:rPr>
              <a:t>Takes</a:t>
            </a:r>
            <a:r>
              <a:rPr lang="en-US" b="0" spc="9" dirty="0">
                <a:latin typeface="Calibri"/>
                <a:cs typeface="Calibri"/>
              </a:rPr>
              <a:t> </a:t>
            </a:r>
            <a:r>
              <a:rPr lang="en-US" b="0" dirty="0">
                <a:latin typeface="Calibri"/>
                <a:cs typeface="Calibri"/>
              </a:rPr>
              <a:t>care</a:t>
            </a:r>
            <a:r>
              <a:rPr lang="en-US" b="0" spc="9" dirty="0">
                <a:latin typeface="Calibri"/>
                <a:cs typeface="Calibri"/>
              </a:rPr>
              <a:t> </a:t>
            </a:r>
            <a:r>
              <a:rPr lang="en-US" b="0" dirty="0">
                <a:latin typeface="Calibri"/>
                <a:cs typeface="Calibri"/>
              </a:rPr>
              <a:t>of</a:t>
            </a:r>
            <a:r>
              <a:rPr lang="en-US" b="0" spc="9" dirty="0">
                <a:latin typeface="Calibri"/>
                <a:cs typeface="Calibri"/>
              </a:rPr>
              <a:t> </a:t>
            </a:r>
            <a:r>
              <a:rPr lang="en-US" b="0" dirty="0">
                <a:latin typeface="Calibri"/>
                <a:cs typeface="Calibri"/>
              </a:rPr>
              <a:t>addressing</a:t>
            </a:r>
            <a:r>
              <a:rPr lang="en-US" b="0" spc="9" dirty="0">
                <a:latin typeface="Calibri"/>
                <a:cs typeface="Calibri"/>
              </a:rPr>
              <a:t> </a:t>
            </a:r>
            <a:r>
              <a:rPr lang="en-US" b="0" dirty="0">
                <a:latin typeface="Calibri"/>
                <a:cs typeface="Calibri"/>
              </a:rPr>
              <a:t>with</a:t>
            </a:r>
            <a:r>
              <a:rPr lang="en-US" b="0" spc="9" dirty="0">
                <a:latin typeface="Calibri"/>
                <a:cs typeface="Calibri"/>
              </a:rPr>
              <a:t>                                                                                                     </a:t>
            </a:r>
            <a:r>
              <a:rPr lang="en-US" b="0" dirty="0">
                <a:latin typeface="Calibri"/>
                <a:cs typeface="Calibri"/>
              </a:rPr>
              <a:t>an</a:t>
            </a:r>
            <a:r>
              <a:rPr lang="en-US" b="0" spc="9" dirty="0">
                <a:latin typeface="Calibri"/>
                <a:cs typeface="Calibri"/>
              </a:rPr>
              <a:t> </a:t>
            </a:r>
            <a:r>
              <a:rPr lang="en-US" b="0" dirty="0">
                <a:latin typeface="Calibri"/>
                <a:cs typeface="Calibri"/>
              </a:rPr>
              <a:t>address</a:t>
            </a:r>
            <a:r>
              <a:rPr lang="en-US" b="0" spc="9" dirty="0">
                <a:latin typeface="Calibri"/>
                <a:cs typeface="Calibri"/>
              </a:rPr>
              <a:t> </a:t>
            </a:r>
            <a:r>
              <a:rPr lang="en-US" b="0" spc="-9" dirty="0">
                <a:latin typeface="Calibri"/>
                <a:cs typeface="Calibri"/>
              </a:rPr>
              <a:t>decoder</a:t>
            </a:r>
            <a:endParaRPr lang="en-US" b="0" dirty="0">
              <a:latin typeface="Calibri"/>
              <a:cs typeface="Calibri"/>
            </a:endParaRPr>
          </a:p>
          <a:p>
            <a:pPr marL="914400" indent="-457200">
              <a:spcBef>
                <a:spcPts val="468"/>
              </a:spcBef>
              <a:buClr>
                <a:srgbClr val="990000"/>
              </a:buClr>
              <a:buSzPct val="110256"/>
              <a:buFont typeface="Trebuchet MS"/>
              <a:buChar char="▪"/>
              <a:tabLst>
                <a:tab pos="863600" algn="l"/>
              </a:tabLst>
            </a:pPr>
            <a:r>
              <a:rPr lang="en-US" b="0" spc="-18" dirty="0">
                <a:latin typeface="Calibri"/>
                <a:cs typeface="Calibri"/>
              </a:rPr>
              <a:t>Takes</a:t>
            </a:r>
            <a:r>
              <a:rPr lang="en-US" b="0" spc="-22" dirty="0">
                <a:latin typeface="Calibri"/>
                <a:cs typeface="Calibri"/>
              </a:rPr>
              <a:t> </a:t>
            </a:r>
            <a:r>
              <a:rPr lang="en-US" b="0" dirty="0">
                <a:latin typeface="Calibri"/>
                <a:cs typeface="Calibri"/>
              </a:rPr>
              <a:t>care</a:t>
            </a:r>
            <a:r>
              <a:rPr lang="en-US" b="0" spc="-18" dirty="0">
                <a:latin typeface="Calibri"/>
                <a:cs typeface="Calibri"/>
              </a:rPr>
              <a:t> </a:t>
            </a:r>
            <a:r>
              <a:rPr lang="en-US" b="0" dirty="0">
                <a:latin typeface="Calibri"/>
                <a:cs typeface="Calibri"/>
              </a:rPr>
              <a:t>of</a:t>
            </a:r>
            <a:r>
              <a:rPr lang="en-US" b="0" spc="-18" dirty="0">
                <a:latin typeface="Calibri"/>
                <a:cs typeface="Calibri"/>
              </a:rPr>
              <a:t> </a:t>
            </a:r>
            <a:r>
              <a:rPr lang="en-US" b="0" dirty="0">
                <a:latin typeface="Calibri"/>
                <a:cs typeface="Calibri"/>
              </a:rPr>
              <a:t>tri-state</a:t>
            </a:r>
            <a:r>
              <a:rPr lang="en-US" b="0" spc="-18" dirty="0">
                <a:latin typeface="Calibri"/>
                <a:cs typeface="Calibri"/>
              </a:rPr>
              <a:t> </a:t>
            </a:r>
            <a:r>
              <a:rPr lang="en-US" b="0" spc="-9" dirty="0">
                <a:latin typeface="Calibri"/>
                <a:cs typeface="Calibri"/>
              </a:rPr>
              <a:t>drivers</a:t>
            </a:r>
            <a:endParaRPr lang="en-US" b="0" dirty="0">
              <a:latin typeface="Calibri"/>
              <a:cs typeface="Calibri"/>
            </a:endParaRPr>
          </a:p>
          <a:p>
            <a:pPr marL="914400" indent="-457200">
              <a:spcBef>
                <a:spcPts val="463"/>
              </a:spcBef>
              <a:buClr>
                <a:srgbClr val="990000"/>
              </a:buClr>
              <a:buSzPct val="110256"/>
              <a:buFont typeface="Trebuchet MS"/>
              <a:buChar char="▪"/>
              <a:tabLst>
                <a:tab pos="863600" algn="l"/>
              </a:tabLst>
            </a:pPr>
            <a:r>
              <a:rPr lang="en-US" b="0" dirty="0">
                <a:latin typeface="Calibri"/>
                <a:cs typeface="Calibri"/>
              </a:rPr>
              <a:t>May</a:t>
            </a:r>
            <a:r>
              <a:rPr lang="en-US" b="0" spc="22" dirty="0">
                <a:latin typeface="Calibri"/>
                <a:cs typeface="Calibri"/>
              </a:rPr>
              <a:t> </a:t>
            </a:r>
            <a:r>
              <a:rPr lang="en-US" b="0" dirty="0">
                <a:latin typeface="Calibri"/>
                <a:cs typeface="Calibri"/>
              </a:rPr>
              <a:t>do</a:t>
            </a:r>
            <a:r>
              <a:rPr lang="en-US" b="0" spc="26" dirty="0">
                <a:latin typeface="Calibri"/>
                <a:cs typeface="Calibri"/>
              </a:rPr>
              <a:t> </a:t>
            </a:r>
            <a:r>
              <a:rPr lang="en-US" b="0" dirty="0">
                <a:latin typeface="Calibri"/>
                <a:cs typeface="Calibri"/>
              </a:rPr>
              <a:t>additional</a:t>
            </a:r>
            <a:r>
              <a:rPr lang="en-US" b="0" spc="22" dirty="0">
                <a:latin typeface="Calibri"/>
                <a:cs typeface="Calibri"/>
              </a:rPr>
              <a:t> </a:t>
            </a:r>
            <a:r>
              <a:rPr lang="en-US" b="0" dirty="0">
                <a:latin typeface="Calibri"/>
                <a:cs typeface="Calibri"/>
              </a:rPr>
              <a:t>interfacing</a:t>
            </a:r>
            <a:r>
              <a:rPr lang="en-US" b="0" spc="26" dirty="0">
                <a:latin typeface="Calibri"/>
                <a:cs typeface="Calibri"/>
              </a:rPr>
              <a:t>                                                                                                 </a:t>
            </a:r>
            <a:r>
              <a:rPr lang="en-US" b="0" dirty="0">
                <a:latin typeface="Calibri"/>
                <a:cs typeface="Calibri"/>
              </a:rPr>
              <a:t>(pull-up</a:t>
            </a:r>
            <a:r>
              <a:rPr lang="en-US" b="0" spc="26" dirty="0">
                <a:latin typeface="Calibri"/>
                <a:cs typeface="Calibri"/>
              </a:rPr>
              <a:t> </a:t>
            </a:r>
            <a:r>
              <a:rPr lang="en-US" b="0" dirty="0">
                <a:latin typeface="Calibri"/>
                <a:cs typeface="Calibri"/>
              </a:rPr>
              <a:t>resistors,</a:t>
            </a:r>
            <a:r>
              <a:rPr lang="en-US" b="0" spc="22" dirty="0">
                <a:latin typeface="Calibri"/>
                <a:cs typeface="Calibri"/>
              </a:rPr>
              <a:t> </a:t>
            </a:r>
            <a:r>
              <a:rPr lang="en-US" b="0" spc="-18" dirty="0">
                <a:latin typeface="Calibri"/>
                <a:cs typeface="Calibri"/>
              </a:rPr>
              <a:t>...)</a:t>
            </a:r>
            <a:endParaRPr lang="en-US" b="0" dirty="0">
              <a:latin typeface="Calibri"/>
              <a:cs typeface="Calibri"/>
            </a:endParaRPr>
          </a:p>
          <a:p>
            <a:endParaRPr lang="en-US" dirty="0"/>
          </a:p>
        </p:txBody>
      </p:sp>
      <p:grpSp>
        <p:nvGrpSpPr>
          <p:cNvPr id="6" name="object 6"/>
          <p:cNvGrpSpPr/>
          <p:nvPr/>
        </p:nvGrpSpPr>
        <p:grpSpPr>
          <a:xfrm>
            <a:off x="5029200" y="2299323"/>
            <a:ext cx="6978650" cy="4412627"/>
            <a:chOff x="4577149" y="2651775"/>
            <a:chExt cx="5156200" cy="309880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48836" y="2651775"/>
              <a:ext cx="3284508" cy="26833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417" y="4399226"/>
              <a:ext cx="1607344" cy="107029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472702" y="4610724"/>
              <a:ext cx="1253490" cy="706755"/>
            </a:xfrm>
            <a:custGeom>
              <a:avLst/>
              <a:gdLst/>
              <a:ahLst/>
              <a:cxnLst/>
              <a:rect l="l" t="t" r="r" b="b"/>
              <a:pathLst>
                <a:path w="1253490" h="706754">
                  <a:moveTo>
                    <a:pt x="0" y="706375"/>
                  </a:moveTo>
                  <a:lnTo>
                    <a:pt x="1230566" y="12860"/>
                  </a:lnTo>
                  <a:lnTo>
                    <a:pt x="1253386" y="0"/>
                  </a:lnTo>
                </a:path>
              </a:pathLst>
            </a:custGeom>
            <a:ln w="52387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 sz="1235"/>
            </a:p>
          </p:txBody>
        </p:sp>
        <p:sp>
          <p:nvSpPr>
            <p:cNvPr id="10" name="object 10"/>
            <p:cNvSpPr/>
            <p:nvPr/>
          </p:nvSpPr>
          <p:spPr>
            <a:xfrm>
              <a:off x="7650798" y="4518644"/>
              <a:ext cx="238760" cy="198120"/>
            </a:xfrm>
            <a:custGeom>
              <a:avLst/>
              <a:gdLst/>
              <a:ahLst/>
              <a:cxnLst/>
              <a:rect l="l" t="t" r="r" b="b"/>
              <a:pathLst>
                <a:path w="238759" h="198120">
                  <a:moveTo>
                    <a:pt x="238676" y="0"/>
                  </a:moveTo>
                  <a:lnTo>
                    <a:pt x="0" y="11837"/>
                  </a:lnTo>
                  <a:lnTo>
                    <a:pt x="104941" y="198043"/>
                  </a:lnTo>
                  <a:lnTo>
                    <a:pt x="238676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 sz="1235"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7149" y="5221798"/>
              <a:ext cx="2280833" cy="52818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139330" y="6042177"/>
            <a:ext cx="4331570" cy="525257"/>
          </a:xfrm>
          <a:prstGeom prst="rect">
            <a:avLst/>
          </a:prstGeom>
          <a:solidFill>
            <a:srgbClr val="7D9FFB"/>
          </a:solidFill>
          <a:ln w="10477">
            <a:solidFill>
              <a:srgbClr val="000000"/>
            </a:solidFill>
          </a:ln>
        </p:spPr>
        <p:txBody>
          <a:bodyPr vert="horz" wrap="square" lIns="0" tIns="32497" rIns="0" bIns="0" rtlCol="0">
            <a:spAutoFit/>
          </a:bodyPr>
          <a:lstStyle/>
          <a:p>
            <a:pPr marL="161373">
              <a:spcBef>
                <a:spcPts val="256"/>
              </a:spcBef>
            </a:pPr>
            <a:r>
              <a:rPr sz="3200" b="1" dirty="0">
                <a:solidFill>
                  <a:srgbClr val="FFFFFF"/>
                </a:solidFill>
              </a:rPr>
              <a:t>THIS</a:t>
            </a:r>
            <a:r>
              <a:rPr sz="3200" b="1" spc="40" dirty="0">
                <a:solidFill>
                  <a:srgbClr val="FFFFFF"/>
                </a:solidFill>
              </a:rPr>
              <a:t> </a:t>
            </a:r>
            <a:r>
              <a:rPr sz="3200" b="1" dirty="0">
                <a:solidFill>
                  <a:srgbClr val="FFFFFF"/>
                </a:solidFill>
              </a:rPr>
              <a:t>is</a:t>
            </a:r>
            <a:r>
              <a:rPr sz="3200" b="1" spc="44" dirty="0">
                <a:solidFill>
                  <a:srgbClr val="FFFFFF"/>
                </a:solidFill>
              </a:rPr>
              <a:t> </a:t>
            </a:r>
            <a:r>
              <a:rPr sz="3200" b="1" dirty="0">
                <a:solidFill>
                  <a:srgbClr val="FFFFFF"/>
                </a:solidFill>
              </a:rPr>
              <a:t>a</a:t>
            </a:r>
            <a:r>
              <a:rPr sz="3200" b="1" spc="44" dirty="0">
                <a:solidFill>
                  <a:srgbClr val="FFFFFF"/>
                </a:solidFill>
              </a:rPr>
              <a:t> </a:t>
            </a:r>
            <a:r>
              <a:rPr sz="3200" b="1" dirty="0">
                <a:solidFill>
                  <a:srgbClr val="FFFFFF"/>
                </a:solidFill>
              </a:rPr>
              <a:t>GPIO</a:t>
            </a:r>
            <a:r>
              <a:rPr sz="3200" b="1" spc="40" dirty="0">
                <a:solidFill>
                  <a:srgbClr val="FFFFFF"/>
                </a:solidFill>
              </a:rPr>
              <a:t> </a:t>
            </a:r>
            <a:r>
              <a:rPr sz="3200" b="1" spc="-22" dirty="0">
                <a:solidFill>
                  <a:srgbClr val="FFFFFF"/>
                </a:solidFill>
              </a:rPr>
              <a:t>pin</a:t>
            </a:r>
            <a:endParaRPr sz="32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63626" rIns="0" bIns="0" rtlCol="0" anchor="ctr" anchorCtr="0">
            <a:spAutoFit/>
          </a:bodyPr>
          <a:lstStyle/>
          <a:p>
            <a:pPr marL="11206">
              <a:spcBef>
                <a:spcPts val="106"/>
              </a:spcBef>
            </a:pPr>
            <a:r>
              <a:rPr dirty="0"/>
              <a:t>LED:</a:t>
            </a:r>
            <a:r>
              <a:rPr spc="-31" dirty="0"/>
              <a:t> </a:t>
            </a:r>
            <a:r>
              <a:rPr dirty="0"/>
              <a:t>Light</a:t>
            </a:r>
            <a:r>
              <a:rPr spc="-26" dirty="0"/>
              <a:t> </a:t>
            </a:r>
            <a:r>
              <a:rPr dirty="0"/>
              <a:t>Emitting</a:t>
            </a:r>
            <a:r>
              <a:rPr spc="-26" dirty="0"/>
              <a:t> </a:t>
            </a:r>
            <a:r>
              <a:rPr spc="-9" dirty="0"/>
              <a:t>Diode</a:t>
            </a: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80298" y="1471303"/>
            <a:ext cx="1448166" cy="475169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9B5F321-9169-17A7-4B1D-9B9C740E5948}"/>
              </a:ext>
            </a:extLst>
          </p:cNvPr>
          <p:cNvSpPr txBox="1"/>
          <p:nvPr/>
        </p:nvSpPr>
        <p:spPr>
          <a:xfrm>
            <a:off x="77872" y="1302202"/>
            <a:ext cx="725293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5138" indent="-465138">
              <a:buFont typeface="Wingdings" panose="05000000000000000000" pitchFamily="2" charset="2"/>
              <a:buChar char="§"/>
              <a:tabLst>
                <a:tab pos="465138" algn="l"/>
                <a:tab pos="2176463" algn="l"/>
              </a:tabLst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Semiconductor that emits photons (lights up)                                                                                                                 when current flows through</a:t>
            </a:r>
          </a:p>
          <a:p>
            <a:pPr marL="465138" indent="-465138">
              <a:buFont typeface="Wingdings" panose="05000000000000000000" pitchFamily="2" charset="2"/>
              <a:buChar char="§"/>
              <a:tabLst>
                <a:tab pos="465138" algn="l"/>
                <a:tab pos="2176463" algn="l"/>
              </a:tabLst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Polarized device (VANODE &gt; VCATHODE)</a:t>
            </a:r>
          </a:p>
          <a:p>
            <a:pPr marL="914400" indent="-457200">
              <a:buFont typeface="Wingdings" panose="05000000000000000000" pitchFamily="2" charset="2"/>
              <a:buChar char="§"/>
              <a:tabLst>
                <a:tab pos="914400" algn="l"/>
                <a:tab pos="2176463" algn="l"/>
              </a:tabLst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Illuminates when a positive current flows from                                                                                                                  the anode to the cathode </a:t>
            </a:r>
          </a:p>
          <a:p>
            <a:pPr marL="465138" indent="-465138">
              <a:buFont typeface="Wingdings" panose="05000000000000000000" pitchFamily="2" charset="2"/>
              <a:buChar char="§"/>
              <a:tabLst>
                <a:tab pos="465138" algn="l"/>
                <a:tab pos="2176463" algn="l"/>
              </a:tabLst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Different colors available</a:t>
            </a:r>
          </a:p>
          <a:p>
            <a:pPr marL="914400" indent="-457200">
              <a:buFont typeface="Wingdings" panose="05000000000000000000" pitchFamily="2" charset="2"/>
              <a:buChar char="§"/>
              <a:tabLst>
                <a:tab pos="914400" algn="l"/>
                <a:tab pos="2176463" algn="l"/>
              </a:tabLst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Based on the energy (and voltage) required                                                                                                                 for electrons to cross the band gap </a:t>
            </a:r>
          </a:p>
          <a:p>
            <a:pPr marL="457200" indent="-457200">
              <a:buFont typeface="Wingdings" panose="05000000000000000000" pitchFamily="2" charset="2"/>
              <a:buChar char="§"/>
              <a:tabLst>
                <a:tab pos="457200" algn="l"/>
                <a:tab pos="2176463" algn="l"/>
              </a:tabLst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Used in Embedded Systems:</a:t>
            </a:r>
          </a:p>
          <a:p>
            <a:pPr marL="914400" indent="-457200">
              <a:buFont typeface="Wingdings" panose="05000000000000000000" pitchFamily="2" charset="2"/>
              <a:buChar char="§"/>
              <a:tabLst>
                <a:tab pos="914400" algn="l"/>
                <a:tab pos="2176463" algn="l"/>
              </a:tabLst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For status indicators</a:t>
            </a:r>
          </a:p>
          <a:p>
            <a:pPr marL="914400" indent="-457200">
              <a:buFont typeface="Wingdings" panose="05000000000000000000" pitchFamily="2" charset="2"/>
              <a:buChar char="§"/>
              <a:tabLst>
                <a:tab pos="914400" algn="l"/>
                <a:tab pos="2176463" algn="l"/>
              </a:tabLst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Remote control / communication (infra-red)</a:t>
            </a:r>
          </a:p>
          <a:p>
            <a:pPr marL="914400" indent="-457200">
              <a:buFont typeface="Wingdings" panose="05000000000000000000" pitchFamily="2" charset="2"/>
              <a:buChar char="§"/>
              <a:tabLst>
                <a:tab pos="914400" algn="l"/>
                <a:tab pos="2176463" algn="l"/>
              </a:tabLst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Segments in a 7-segment display</a:t>
            </a:r>
          </a:p>
          <a:p>
            <a:pPr marL="914400" indent="-457200">
              <a:buFont typeface="Wingdings" panose="05000000000000000000" pitchFamily="2" charset="2"/>
              <a:buChar char="§"/>
              <a:tabLst>
                <a:tab pos="914400" algn="l"/>
                <a:tab pos="2176463" algn="l"/>
              </a:tabLst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Lighting</a:t>
            </a:r>
          </a:p>
          <a:p>
            <a:pPr marL="465138" indent="-465138">
              <a:buFont typeface="Wingdings" panose="05000000000000000000" pitchFamily="2" charset="2"/>
              <a:buChar char="§"/>
              <a:tabLst>
                <a:tab pos="465138" algn="l"/>
                <a:tab pos="2176463" algn="l"/>
              </a:tabLst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469E2C-DAEB-B353-E469-878865650EAC}"/>
              </a:ext>
            </a:extLst>
          </p:cNvPr>
          <p:cNvSpPr txBox="1"/>
          <p:nvPr/>
        </p:nvSpPr>
        <p:spPr>
          <a:xfrm>
            <a:off x="8115300" y="5125087"/>
            <a:ext cx="122501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Anode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765B8C-4C47-AF9F-7F33-B11CCF08356B}"/>
              </a:ext>
            </a:extLst>
          </p:cNvPr>
          <p:cNvSpPr txBox="1"/>
          <p:nvPr/>
        </p:nvSpPr>
        <p:spPr>
          <a:xfrm>
            <a:off x="10124807" y="5125087"/>
            <a:ext cx="1545616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Cathode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E84B4F-D21A-E1F4-31BF-D5DADB8A92B1}"/>
              </a:ext>
            </a:extLst>
          </p:cNvPr>
          <p:cNvSpPr txBox="1"/>
          <p:nvPr/>
        </p:nvSpPr>
        <p:spPr>
          <a:xfrm>
            <a:off x="10428464" y="2344088"/>
            <a:ext cx="1024639" cy="9541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Flat</a:t>
            </a:r>
          </a:p>
          <a:p>
            <a:r>
              <a:rPr lang="en-US" sz="2800" dirty="0"/>
              <a:t>Edge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8787" y="159650"/>
            <a:ext cx="10121900" cy="1185067"/>
          </a:xfrm>
          <a:prstGeom prst="rect">
            <a:avLst/>
          </a:prstGeom>
        </p:spPr>
        <p:txBody>
          <a:bodyPr spcFirstLastPara="1" vert="horz" wrap="square" lIns="0" tIns="63626" rIns="0" bIns="0" rtlCol="0" anchor="ctr" anchorCtr="0">
            <a:spAutoFit/>
          </a:bodyPr>
          <a:lstStyle/>
          <a:p>
            <a:pPr marL="11206">
              <a:spcBef>
                <a:spcPts val="106"/>
              </a:spcBef>
            </a:pPr>
            <a:r>
              <a:rPr lang="en-US" sz="3600" spc="-9" dirty="0"/>
              <a:t>LEDs Can Be Connected to GPIO Pins Two Ways:</a:t>
            </a:r>
            <a:br>
              <a:rPr lang="en-US" sz="3600" spc="-9" dirty="0"/>
            </a:br>
            <a:r>
              <a:rPr lang="en-US" sz="3600" spc="-9" dirty="0">
                <a:solidFill>
                  <a:srgbClr val="FF0000"/>
                </a:solidFill>
              </a:rPr>
              <a:t>“Active HI”</a:t>
            </a:r>
            <a:r>
              <a:rPr lang="en-US" sz="3600" spc="-9" dirty="0"/>
              <a:t> </a:t>
            </a:r>
            <a:r>
              <a:rPr lang="en-US" sz="3600" spc="-9" dirty="0">
                <a:solidFill>
                  <a:schemeClr val="bg1"/>
                </a:solidFill>
              </a:rPr>
              <a:t>or “Active LO”</a:t>
            </a:r>
            <a:endParaRPr sz="3600" spc="-9" dirty="0">
              <a:solidFill>
                <a:schemeClr val="bg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55002DA-3EA2-BCCF-4D2D-5200884614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564"/>
          <a:stretch/>
        </p:blipFill>
        <p:spPr>
          <a:xfrm>
            <a:off x="682938" y="2032000"/>
            <a:ext cx="3473598" cy="40687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71FEB1-B3FF-78A3-BD8B-4C46D5D7BF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564"/>
          <a:stretch/>
        </p:blipFill>
        <p:spPr>
          <a:xfrm>
            <a:off x="7502838" y="2032000"/>
            <a:ext cx="3473598" cy="406876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3DF3E72-0637-8290-5E83-C021D7567DAE}"/>
              </a:ext>
            </a:extLst>
          </p:cNvPr>
          <p:cNvSpPr txBox="1"/>
          <p:nvPr/>
        </p:nvSpPr>
        <p:spPr>
          <a:xfrm>
            <a:off x="735561" y="209550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</a:rPr>
              <a:t>D0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EA8214-70B2-AFAB-113F-8B36B1703C55}"/>
              </a:ext>
            </a:extLst>
          </p:cNvPr>
          <p:cNvSpPr txBox="1"/>
          <p:nvPr/>
        </p:nvSpPr>
        <p:spPr>
          <a:xfrm>
            <a:off x="7555461" y="209550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</a:rPr>
              <a:t>D0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3245B6-9B5A-2EBF-2969-4955A78BBE30}"/>
              </a:ext>
            </a:extLst>
          </p:cNvPr>
          <p:cNvSpPr txBox="1"/>
          <p:nvPr/>
        </p:nvSpPr>
        <p:spPr>
          <a:xfrm>
            <a:off x="1285464" y="1920845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2000" baseline="-25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</a:t>
            </a:r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HI = 5V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7A8CA0-DE31-47D0-53FA-BF240BEE240D}"/>
              </a:ext>
            </a:extLst>
          </p:cNvPr>
          <p:cNvSpPr txBox="1"/>
          <p:nvPr/>
        </p:nvSpPr>
        <p:spPr>
          <a:xfrm>
            <a:off x="8143464" y="1920845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2000" baseline="-25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</a:t>
            </a:r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LO = 0V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419A11B-7E05-3E35-CE0B-8831F2C9D589}"/>
              </a:ext>
            </a:extLst>
          </p:cNvPr>
          <p:cNvSpPr/>
          <p:nvPr/>
        </p:nvSpPr>
        <p:spPr>
          <a:xfrm>
            <a:off x="1536700" y="2650881"/>
            <a:ext cx="1447800" cy="2594219"/>
          </a:xfrm>
          <a:custGeom>
            <a:avLst/>
            <a:gdLst>
              <a:gd name="connsiteX0" fmla="*/ 0 w 1447800"/>
              <a:gd name="connsiteY0" fmla="*/ 3419 h 2594219"/>
              <a:gd name="connsiteX1" fmla="*/ 1079500 w 1447800"/>
              <a:gd name="connsiteY1" fmla="*/ 3419 h 2594219"/>
              <a:gd name="connsiteX2" fmla="*/ 1371600 w 1447800"/>
              <a:gd name="connsiteY2" fmla="*/ 28819 h 2594219"/>
              <a:gd name="connsiteX3" fmla="*/ 1397000 w 1447800"/>
              <a:gd name="connsiteY3" fmla="*/ 105019 h 2594219"/>
              <a:gd name="connsiteX4" fmla="*/ 1409700 w 1447800"/>
              <a:gd name="connsiteY4" fmla="*/ 168519 h 2594219"/>
              <a:gd name="connsiteX5" fmla="*/ 1447800 w 1447800"/>
              <a:gd name="connsiteY5" fmla="*/ 333619 h 2594219"/>
              <a:gd name="connsiteX6" fmla="*/ 1422400 w 1447800"/>
              <a:gd name="connsiteY6" fmla="*/ 2251319 h 2594219"/>
              <a:gd name="connsiteX7" fmla="*/ 1409700 w 1447800"/>
              <a:gd name="connsiteY7" fmla="*/ 2314819 h 2594219"/>
              <a:gd name="connsiteX8" fmla="*/ 1384300 w 1447800"/>
              <a:gd name="connsiteY8" fmla="*/ 2505319 h 2594219"/>
              <a:gd name="connsiteX9" fmla="*/ 1371600 w 1447800"/>
              <a:gd name="connsiteY9" fmla="*/ 2594219 h 2594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47800" h="2594219">
                <a:moveTo>
                  <a:pt x="0" y="3419"/>
                </a:moveTo>
                <a:cubicBezTo>
                  <a:pt x="689154" y="39690"/>
                  <a:pt x="-424880" y="-13484"/>
                  <a:pt x="1079500" y="3419"/>
                </a:cubicBezTo>
                <a:cubicBezTo>
                  <a:pt x="1177228" y="4517"/>
                  <a:pt x="1274233" y="20352"/>
                  <a:pt x="1371600" y="28819"/>
                </a:cubicBezTo>
                <a:cubicBezTo>
                  <a:pt x="1380067" y="54219"/>
                  <a:pt x="1389955" y="79188"/>
                  <a:pt x="1397000" y="105019"/>
                </a:cubicBezTo>
                <a:cubicBezTo>
                  <a:pt x="1402680" y="125844"/>
                  <a:pt x="1404846" y="147486"/>
                  <a:pt x="1409700" y="168519"/>
                </a:cubicBezTo>
                <a:cubicBezTo>
                  <a:pt x="1455653" y="367649"/>
                  <a:pt x="1418782" y="188530"/>
                  <a:pt x="1447800" y="333619"/>
                </a:cubicBezTo>
                <a:cubicBezTo>
                  <a:pt x="1404728" y="1195065"/>
                  <a:pt x="1453265" y="152488"/>
                  <a:pt x="1422400" y="2251319"/>
                </a:cubicBezTo>
                <a:cubicBezTo>
                  <a:pt x="1422083" y="2272903"/>
                  <a:pt x="1412902" y="2293472"/>
                  <a:pt x="1409700" y="2314819"/>
                </a:cubicBezTo>
                <a:cubicBezTo>
                  <a:pt x="1400197" y="2378172"/>
                  <a:pt x="1394291" y="2442041"/>
                  <a:pt x="1384300" y="2505319"/>
                </a:cubicBezTo>
                <a:cubicBezTo>
                  <a:pt x="1368520" y="2605260"/>
                  <a:pt x="1371600" y="2511874"/>
                  <a:pt x="1371600" y="2594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D906552-40F5-C7AE-0AB1-3C609C2266DA}"/>
              </a:ext>
            </a:extLst>
          </p:cNvPr>
          <p:cNvSpPr/>
          <p:nvPr/>
        </p:nvSpPr>
        <p:spPr>
          <a:xfrm>
            <a:off x="8349091" y="2634848"/>
            <a:ext cx="1447800" cy="2594219"/>
          </a:xfrm>
          <a:custGeom>
            <a:avLst/>
            <a:gdLst>
              <a:gd name="connsiteX0" fmla="*/ 0 w 1447800"/>
              <a:gd name="connsiteY0" fmla="*/ 3419 h 2594219"/>
              <a:gd name="connsiteX1" fmla="*/ 1079500 w 1447800"/>
              <a:gd name="connsiteY1" fmla="*/ 3419 h 2594219"/>
              <a:gd name="connsiteX2" fmla="*/ 1371600 w 1447800"/>
              <a:gd name="connsiteY2" fmla="*/ 28819 h 2594219"/>
              <a:gd name="connsiteX3" fmla="*/ 1397000 w 1447800"/>
              <a:gd name="connsiteY3" fmla="*/ 105019 h 2594219"/>
              <a:gd name="connsiteX4" fmla="*/ 1409700 w 1447800"/>
              <a:gd name="connsiteY4" fmla="*/ 168519 h 2594219"/>
              <a:gd name="connsiteX5" fmla="*/ 1447800 w 1447800"/>
              <a:gd name="connsiteY5" fmla="*/ 333619 h 2594219"/>
              <a:gd name="connsiteX6" fmla="*/ 1422400 w 1447800"/>
              <a:gd name="connsiteY6" fmla="*/ 2251319 h 2594219"/>
              <a:gd name="connsiteX7" fmla="*/ 1409700 w 1447800"/>
              <a:gd name="connsiteY7" fmla="*/ 2314819 h 2594219"/>
              <a:gd name="connsiteX8" fmla="*/ 1384300 w 1447800"/>
              <a:gd name="connsiteY8" fmla="*/ 2505319 h 2594219"/>
              <a:gd name="connsiteX9" fmla="*/ 1371600 w 1447800"/>
              <a:gd name="connsiteY9" fmla="*/ 2594219 h 2594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47800" h="2594219">
                <a:moveTo>
                  <a:pt x="0" y="3419"/>
                </a:moveTo>
                <a:cubicBezTo>
                  <a:pt x="689154" y="39690"/>
                  <a:pt x="-424880" y="-13484"/>
                  <a:pt x="1079500" y="3419"/>
                </a:cubicBezTo>
                <a:cubicBezTo>
                  <a:pt x="1177228" y="4517"/>
                  <a:pt x="1274233" y="20352"/>
                  <a:pt x="1371600" y="28819"/>
                </a:cubicBezTo>
                <a:cubicBezTo>
                  <a:pt x="1380067" y="54219"/>
                  <a:pt x="1389955" y="79188"/>
                  <a:pt x="1397000" y="105019"/>
                </a:cubicBezTo>
                <a:cubicBezTo>
                  <a:pt x="1402680" y="125844"/>
                  <a:pt x="1404846" y="147486"/>
                  <a:pt x="1409700" y="168519"/>
                </a:cubicBezTo>
                <a:cubicBezTo>
                  <a:pt x="1455653" y="367649"/>
                  <a:pt x="1418782" y="188530"/>
                  <a:pt x="1447800" y="333619"/>
                </a:cubicBezTo>
                <a:cubicBezTo>
                  <a:pt x="1404728" y="1195065"/>
                  <a:pt x="1453265" y="152488"/>
                  <a:pt x="1422400" y="2251319"/>
                </a:cubicBezTo>
                <a:cubicBezTo>
                  <a:pt x="1422083" y="2272903"/>
                  <a:pt x="1412902" y="2293472"/>
                  <a:pt x="1409700" y="2314819"/>
                </a:cubicBezTo>
                <a:cubicBezTo>
                  <a:pt x="1400197" y="2378172"/>
                  <a:pt x="1394291" y="2442041"/>
                  <a:pt x="1384300" y="2505319"/>
                </a:cubicBezTo>
                <a:cubicBezTo>
                  <a:pt x="1368520" y="2605260"/>
                  <a:pt x="1371600" y="2511874"/>
                  <a:pt x="1371600" y="2594219"/>
                </a:cubicBezTo>
              </a:path>
            </a:pathLst>
          </a:custGeom>
          <a:noFill/>
          <a:ln w="9525">
            <a:solidFill>
              <a:srgbClr val="FF0000"/>
            </a:solidFill>
            <a:prstDash val="lgDash"/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BAE288C-446E-F59C-18A2-F3A948C5E28A}"/>
              </a:ext>
            </a:extLst>
          </p:cNvPr>
          <p:cNvSpPr/>
          <p:nvPr/>
        </p:nvSpPr>
        <p:spPr>
          <a:xfrm>
            <a:off x="10325100" y="2806700"/>
            <a:ext cx="651336" cy="6845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1A970F-8100-EB89-5684-0B03D87A00BD}"/>
              </a:ext>
            </a:extLst>
          </p:cNvPr>
          <p:cNvSpPr txBox="1"/>
          <p:nvPr/>
        </p:nvSpPr>
        <p:spPr>
          <a:xfrm>
            <a:off x="3967997" y="2676093"/>
            <a:ext cx="1737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LED </a:t>
            </a:r>
          </a:p>
          <a:p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701D18-6E9F-9B17-4BE7-3765C7FF8ACF}"/>
              </a:ext>
            </a:extLst>
          </p:cNvPr>
          <p:cNvSpPr txBox="1"/>
          <p:nvPr/>
        </p:nvSpPr>
        <p:spPr>
          <a:xfrm>
            <a:off x="10406897" y="2676093"/>
            <a:ext cx="1737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LED </a:t>
            </a:r>
          </a:p>
          <a:p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Off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38B8A1-B8AD-D8D2-00DD-3594E2E7E260}"/>
              </a:ext>
            </a:extLst>
          </p:cNvPr>
          <p:cNvSpPr txBox="1"/>
          <p:nvPr/>
        </p:nvSpPr>
        <p:spPr>
          <a:xfrm>
            <a:off x="1917700" y="3491291"/>
            <a:ext cx="1737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baseline="-25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LED</a:t>
            </a:r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&gt; 0A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984790-D00E-2404-7BB0-95FAC705AD40}"/>
              </a:ext>
            </a:extLst>
          </p:cNvPr>
          <p:cNvSpPr txBox="1"/>
          <p:nvPr/>
        </p:nvSpPr>
        <p:spPr>
          <a:xfrm>
            <a:off x="8680053" y="3491291"/>
            <a:ext cx="1737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baseline="-25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LED</a:t>
            </a:r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0A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B3E7A60-6029-BBEA-457D-D775E9146B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12" r="-2063"/>
          <a:stretch/>
        </p:blipFill>
        <p:spPr>
          <a:xfrm>
            <a:off x="6972300" y="2032000"/>
            <a:ext cx="3231752" cy="406876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B0C2CA7-68B8-D179-F092-78E2259D18FB}"/>
              </a:ext>
            </a:extLst>
          </p:cNvPr>
          <p:cNvSpPr txBox="1"/>
          <p:nvPr/>
        </p:nvSpPr>
        <p:spPr>
          <a:xfrm>
            <a:off x="6397520" y="3028890"/>
            <a:ext cx="702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+5V</a:t>
            </a: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973CC7A9-F1F8-9FE4-BEC8-56E418839F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8787" y="159650"/>
            <a:ext cx="10121900" cy="1185067"/>
          </a:xfrm>
          <a:prstGeom prst="rect">
            <a:avLst/>
          </a:prstGeom>
        </p:spPr>
        <p:txBody>
          <a:bodyPr spcFirstLastPara="1" vert="horz" wrap="square" lIns="0" tIns="63626" rIns="0" bIns="0" rtlCol="0" anchor="ctr" anchorCtr="0">
            <a:spAutoFit/>
          </a:bodyPr>
          <a:lstStyle/>
          <a:p>
            <a:pPr marL="11206">
              <a:spcBef>
                <a:spcPts val="106"/>
              </a:spcBef>
            </a:pPr>
            <a:r>
              <a:rPr lang="en-US" sz="3600" spc="-9" dirty="0"/>
              <a:t>LEDs Can Be Connected to GPIO Pins Two Ways:</a:t>
            </a:r>
            <a:br>
              <a:rPr lang="en-US" sz="3600" spc="-9" dirty="0"/>
            </a:br>
            <a:r>
              <a:rPr lang="en-US" sz="3600" spc="-9" dirty="0">
                <a:solidFill>
                  <a:srgbClr val="FF0000"/>
                </a:solidFill>
              </a:rPr>
              <a:t>“Active HI”</a:t>
            </a:r>
            <a:r>
              <a:rPr lang="en-US" sz="3600" spc="-9" dirty="0"/>
              <a:t> or</a:t>
            </a:r>
            <a:r>
              <a:rPr lang="en-US" sz="3600" spc="-9" dirty="0">
                <a:solidFill>
                  <a:srgbClr val="0033CC"/>
                </a:solidFill>
              </a:rPr>
              <a:t> “Active LO”</a:t>
            </a:r>
            <a:endParaRPr sz="3600" spc="-9" dirty="0">
              <a:solidFill>
                <a:srgbClr val="0033CC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20F19-2440-F7C9-1CEB-80CCCEDBFB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12" r="-2063"/>
          <a:stretch/>
        </p:blipFill>
        <p:spPr>
          <a:xfrm>
            <a:off x="546100" y="2032000"/>
            <a:ext cx="3231752" cy="40687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35A844-86A7-1485-DC22-E491EFEFE49F}"/>
              </a:ext>
            </a:extLst>
          </p:cNvPr>
          <p:cNvSpPr txBox="1"/>
          <p:nvPr/>
        </p:nvSpPr>
        <p:spPr>
          <a:xfrm>
            <a:off x="2783431" y="557502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</a:rPr>
              <a:t>D0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9E382F-6731-55B4-987E-87392500818A}"/>
              </a:ext>
            </a:extLst>
          </p:cNvPr>
          <p:cNvSpPr txBox="1"/>
          <p:nvPr/>
        </p:nvSpPr>
        <p:spPr>
          <a:xfrm>
            <a:off x="9184992" y="560580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</a:rPr>
              <a:t>D0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1BD2FE-C178-AEDA-A070-C4EB99A1FBEB}"/>
              </a:ext>
            </a:extLst>
          </p:cNvPr>
          <p:cNvSpPr txBox="1"/>
          <p:nvPr/>
        </p:nvSpPr>
        <p:spPr>
          <a:xfrm>
            <a:off x="3419064" y="5605803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33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2000" baseline="-25000" dirty="0">
                <a:solidFill>
                  <a:srgbClr val="0033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</a:t>
            </a:r>
            <a:r>
              <a:rPr lang="en-US" sz="2000" dirty="0">
                <a:solidFill>
                  <a:srgbClr val="0033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LO = 0V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A106E51-DECC-222F-918B-E593BD21B2D9}"/>
              </a:ext>
            </a:extLst>
          </p:cNvPr>
          <p:cNvSpPr/>
          <p:nvPr/>
        </p:nvSpPr>
        <p:spPr>
          <a:xfrm>
            <a:off x="1308100" y="2561981"/>
            <a:ext cx="1447800" cy="2594219"/>
          </a:xfrm>
          <a:custGeom>
            <a:avLst/>
            <a:gdLst>
              <a:gd name="connsiteX0" fmla="*/ 0 w 1447800"/>
              <a:gd name="connsiteY0" fmla="*/ 3419 h 2594219"/>
              <a:gd name="connsiteX1" fmla="*/ 1079500 w 1447800"/>
              <a:gd name="connsiteY1" fmla="*/ 3419 h 2594219"/>
              <a:gd name="connsiteX2" fmla="*/ 1371600 w 1447800"/>
              <a:gd name="connsiteY2" fmla="*/ 28819 h 2594219"/>
              <a:gd name="connsiteX3" fmla="*/ 1397000 w 1447800"/>
              <a:gd name="connsiteY3" fmla="*/ 105019 h 2594219"/>
              <a:gd name="connsiteX4" fmla="*/ 1409700 w 1447800"/>
              <a:gd name="connsiteY4" fmla="*/ 168519 h 2594219"/>
              <a:gd name="connsiteX5" fmla="*/ 1447800 w 1447800"/>
              <a:gd name="connsiteY5" fmla="*/ 333619 h 2594219"/>
              <a:gd name="connsiteX6" fmla="*/ 1422400 w 1447800"/>
              <a:gd name="connsiteY6" fmla="*/ 2251319 h 2594219"/>
              <a:gd name="connsiteX7" fmla="*/ 1409700 w 1447800"/>
              <a:gd name="connsiteY7" fmla="*/ 2314819 h 2594219"/>
              <a:gd name="connsiteX8" fmla="*/ 1384300 w 1447800"/>
              <a:gd name="connsiteY8" fmla="*/ 2505319 h 2594219"/>
              <a:gd name="connsiteX9" fmla="*/ 1371600 w 1447800"/>
              <a:gd name="connsiteY9" fmla="*/ 2594219 h 2594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47800" h="2594219">
                <a:moveTo>
                  <a:pt x="0" y="3419"/>
                </a:moveTo>
                <a:cubicBezTo>
                  <a:pt x="689154" y="39690"/>
                  <a:pt x="-424880" y="-13484"/>
                  <a:pt x="1079500" y="3419"/>
                </a:cubicBezTo>
                <a:cubicBezTo>
                  <a:pt x="1177228" y="4517"/>
                  <a:pt x="1274233" y="20352"/>
                  <a:pt x="1371600" y="28819"/>
                </a:cubicBezTo>
                <a:cubicBezTo>
                  <a:pt x="1380067" y="54219"/>
                  <a:pt x="1389955" y="79188"/>
                  <a:pt x="1397000" y="105019"/>
                </a:cubicBezTo>
                <a:cubicBezTo>
                  <a:pt x="1402680" y="125844"/>
                  <a:pt x="1404846" y="147486"/>
                  <a:pt x="1409700" y="168519"/>
                </a:cubicBezTo>
                <a:cubicBezTo>
                  <a:pt x="1455653" y="367649"/>
                  <a:pt x="1418782" y="188530"/>
                  <a:pt x="1447800" y="333619"/>
                </a:cubicBezTo>
                <a:cubicBezTo>
                  <a:pt x="1404728" y="1195065"/>
                  <a:pt x="1453265" y="152488"/>
                  <a:pt x="1422400" y="2251319"/>
                </a:cubicBezTo>
                <a:cubicBezTo>
                  <a:pt x="1422083" y="2272903"/>
                  <a:pt x="1412902" y="2293472"/>
                  <a:pt x="1409700" y="2314819"/>
                </a:cubicBezTo>
                <a:cubicBezTo>
                  <a:pt x="1400197" y="2378172"/>
                  <a:pt x="1394291" y="2442041"/>
                  <a:pt x="1384300" y="2505319"/>
                </a:cubicBezTo>
                <a:cubicBezTo>
                  <a:pt x="1368520" y="2605260"/>
                  <a:pt x="1371600" y="2511874"/>
                  <a:pt x="1371600" y="2594219"/>
                </a:cubicBezTo>
              </a:path>
            </a:pathLst>
          </a:custGeom>
          <a:noFill/>
          <a:ln w="38100">
            <a:solidFill>
              <a:srgbClr val="0033CC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173C29-7B97-112F-12AE-8BB8D93607A9}"/>
              </a:ext>
            </a:extLst>
          </p:cNvPr>
          <p:cNvSpPr txBox="1"/>
          <p:nvPr/>
        </p:nvSpPr>
        <p:spPr>
          <a:xfrm>
            <a:off x="1612900" y="3491291"/>
            <a:ext cx="1737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33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baseline="-25000" dirty="0">
                <a:solidFill>
                  <a:srgbClr val="0033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LED</a:t>
            </a:r>
            <a:r>
              <a:rPr lang="en-US" sz="2000" dirty="0">
                <a:solidFill>
                  <a:srgbClr val="0033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&gt; 0A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FC9E76-EA3B-6FC1-9EE7-FC8FEFA8A27D}"/>
              </a:ext>
            </a:extLst>
          </p:cNvPr>
          <p:cNvSpPr txBox="1"/>
          <p:nvPr/>
        </p:nvSpPr>
        <p:spPr>
          <a:xfrm>
            <a:off x="8057753" y="3491291"/>
            <a:ext cx="1737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33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baseline="-25000" dirty="0">
                <a:solidFill>
                  <a:srgbClr val="0033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LED</a:t>
            </a:r>
            <a:r>
              <a:rPr lang="en-US" sz="2000" dirty="0">
                <a:solidFill>
                  <a:srgbClr val="0033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0A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293B0EB-9951-E0B8-E35E-7B675F17C092}"/>
              </a:ext>
            </a:extLst>
          </p:cNvPr>
          <p:cNvSpPr/>
          <p:nvPr/>
        </p:nvSpPr>
        <p:spPr>
          <a:xfrm>
            <a:off x="7688691" y="2634848"/>
            <a:ext cx="1447800" cy="2594219"/>
          </a:xfrm>
          <a:custGeom>
            <a:avLst/>
            <a:gdLst>
              <a:gd name="connsiteX0" fmla="*/ 0 w 1447800"/>
              <a:gd name="connsiteY0" fmla="*/ 3419 h 2594219"/>
              <a:gd name="connsiteX1" fmla="*/ 1079500 w 1447800"/>
              <a:gd name="connsiteY1" fmla="*/ 3419 h 2594219"/>
              <a:gd name="connsiteX2" fmla="*/ 1371600 w 1447800"/>
              <a:gd name="connsiteY2" fmla="*/ 28819 h 2594219"/>
              <a:gd name="connsiteX3" fmla="*/ 1397000 w 1447800"/>
              <a:gd name="connsiteY3" fmla="*/ 105019 h 2594219"/>
              <a:gd name="connsiteX4" fmla="*/ 1409700 w 1447800"/>
              <a:gd name="connsiteY4" fmla="*/ 168519 h 2594219"/>
              <a:gd name="connsiteX5" fmla="*/ 1447800 w 1447800"/>
              <a:gd name="connsiteY5" fmla="*/ 333619 h 2594219"/>
              <a:gd name="connsiteX6" fmla="*/ 1422400 w 1447800"/>
              <a:gd name="connsiteY6" fmla="*/ 2251319 h 2594219"/>
              <a:gd name="connsiteX7" fmla="*/ 1409700 w 1447800"/>
              <a:gd name="connsiteY7" fmla="*/ 2314819 h 2594219"/>
              <a:gd name="connsiteX8" fmla="*/ 1384300 w 1447800"/>
              <a:gd name="connsiteY8" fmla="*/ 2505319 h 2594219"/>
              <a:gd name="connsiteX9" fmla="*/ 1371600 w 1447800"/>
              <a:gd name="connsiteY9" fmla="*/ 2594219 h 2594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47800" h="2594219">
                <a:moveTo>
                  <a:pt x="0" y="3419"/>
                </a:moveTo>
                <a:cubicBezTo>
                  <a:pt x="689154" y="39690"/>
                  <a:pt x="-424880" y="-13484"/>
                  <a:pt x="1079500" y="3419"/>
                </a:cubicBezTo>
                <a:cubicBezTo>
                  <a:pt x="1177228" y="4517"/>
                  <a:pt x="1274233" y="20352"/>
                  <a:pt x="1371600" y="28819"/>
                </a:cubicBezTo>
                <a:cubicBezTo>
                  <a:pt x="1380067" y="54219"/>
                  <a:pt x="1389955" y="79188"/>
                  <a:pt x="1397000" y="105019"/>
                </a:cubicBezTo>
                <a:cubicBezTo>
                  <a:pt x="1402680" y="125844"/>
                  <a:pt x="1404846" y="147486"/>
                  <a:pt x="1409700" y="168519"/>
                </a:cubicBezTo>
                <a:cubicBezTo>
                  <a:pt x="1455653" y="367649"/>
                  <a:pt x="1418782" y="188530"/>
                  <a:pt x="1447800" y="333619"/>
                </a:cubicBezTo>
                <a:cubicBezTo>
                  <a:pt x="1404728" y="1195065"/>
                  <a:pt x="1453265" y="152488"/>
                  <a:pt x="1422400" y="2251319"/>
                </a:cubicBezTo>
                <a:cubicBezTo>
                  <a:pt x="1422083" y="2272903"/>
                  <a:pt x="1412902" y="2293472"/>
                  <a:pt x="1409700" y="2314819"/>
                </a:cubicBezTo>
                <a:cubicBezTo>
                  <a:pt x="1400197" y="2378172"/>
                  <a:pt x="1394291" y="2442041"/>
                  <a:pt x="1384300" y="2505319"/>
                </a:cubicBezTo>
                <a:cubicBezTo>
                  <a:pt x="1368520" y="2605260"/>
                  <a:pt x="1371600" y="2511874"/>
                  <a:pt x="1371600" y="2594219"/>
                </a:cubicBezTo>
              </a:path>
            </a:pathLst>
          </a:custGeom>
          <a:noFill/>
          <a:ln w="9525">
            <a:solidFill>
              <a:srgbClr val="0033CC"/>
            </a:solidFill>
            <a:prstDash val="lgDash"/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5318F1-8071-A9A7-25CE-EFBCCC593685}"/>
              </a:ext>
            </a:extLst>
          </p:cNvPr>
          <p:cNvSpPr/>
          <p:nvPr/>
        </p:nvSpPr>
        <p:spPr>
          <a:xfrm>
            <a:off x="9664700" y="2806700"/>
            <a:ext cx="651336" cy="6845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D943B6-439E-0542-A9A0-A7C14BF92344}"/>
              </a:ext>
            </a:extLst>
          </p:cNvPr>
          <p:cNvSpPr txBox="1"/>
          <p:nvPr/>
        </p:nvSpPr>
        <p:spPr>
          <a:xfrm>
            <a:off x="3713997" y="2726893"/>
            <a:ext cx="1737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33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LED </a:t>
            </a:r>
          </a:p>
          <a:p>
            <a:r>
              <a:rPr lang="en-US" sz="2000" dirty="0">
                <a:solidFill>
                  <a:srgbClr val="0033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DBA3C9-DB50-7B72-D286-F68338EDD6E6}"/>
              </a:ext>
            </a:extLst>
          </p:cNvPr>
          <p:cNvSpPr txBox="1"/>
          <p:nvPr/>
        </p:nvSpPr>
        <p:spPr>
          <a:xfrm>
            <a:off x="9746497" y="2676093"/>
            <a:ext cx="1737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33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LED </a:t>
            </a:r>
          </a:p>
          <a:p>
            <a:r>
              <a:rPr lang="en-US" sz="2000" dirty="0">
                <a:solidFill>
                  <a:srgbClr val="0033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Off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8B9CE0-E836-4EA4-E0ED-8A1B8B581C6D}"/>
              </a:ext>
            </a:extLst>
          </p:cNvPr>
          <p:cNvSpPr txBox="1"/>
          <p:nvPr/>
        </p:nvSpPr>
        <p:spPr>
          <a:xfrm>
            <a:off x="-28680" y="3028890"/>
            <a:ext cx="702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+5V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05073C-D830-609B-3EBD-0FEC2154D14E}"/>
              </a:ext>
            </a:extLst>
          </p:cNvPr>
          <p:cNvSpPr txBox="1"/>
          <p:nvPr/>
        </p:nvSpPr>
        <p:spPr>
          <a:xfrm>
            <a:off x="9857964" y="5600426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33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2000" baseline="-25000" dirty="0">
                <a:solidFill>
                  <a:srgbClr val="0033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</a:t>
            </a:r>
            <a:r>
              <a:rPr lang="en-US" sz="2000" dirty="0">
                <a:solidFill>
                  <a:srgbClr val="0033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HI = 5V</a:t>
            </a:r>
          </a:p>
        </p:txBody>
      </p:sp>
    </p:spTree>
    <p:extLst>
      <p:ext uri="{BB962C8B-B14F-4D97-AF65-F5344CB8AC3E}">
        <p14:creationId xmlns:p14="http://schemas.microsoft.com/office/powerpoint/2010/main" val="15028209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F107A5D7-573A-B156-DE76-FDE33F1629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8787" y="159650"/>
            <a:ext cx="10121900" cy="1185067"/>
          </a:xfrm>
          <a:prstGeom prst="rect">
            <a:avLst/>
          </a:prstGeom>
        </p:spPr>
        <p:txBody>
          <a:bodyPr spcFirstLastPara="1" vert="horz" wrap="square" lIns="0" tIns="63626" rIns="0" bIns="0" rtlCol="0" anchor="ctr" anchorCtr="0">
            <a:spAutoFit/>
          </a:bodyPr>
          <a:lstStyle/>
          <a:p>
            <a:pPr marL="11206">
              <a:spcBef>
                <a:spcPts val="106"/>
              </a:spcBef>
            </a:pPr>
            <a:r>
              <a:rPr lang="en-US" sz="3600" spc="-9" dirty="0"/>
              <a:t>LEDs Can Be Connected to GPIO Pins Two Ways:</a:t>
            </a:r>
            <a:br>
              <a:rPr lang="en-US" sz="3600" spc="-9" dirty="0"/>
            </a:br>
            <a:r>
              <a:rPr lang="en-US" sz="3600" spc="-9" dirty="0">
                <a:solidFill>
                  <a:srgbClr val="FF0000"/>
                </a:solidFill>
              </a:rPr>
              <a:t>“Active HI”</a:t>
            </a:r>
            <a:r>
              <a:rPr lang="en-US" sz="3600" spc="-9" dirty="0"/>
              <a:t> or</a:t>
            </a:r>
            <a:r>
              <a:rPr lang="en-US" sz="3600" spc="-9" dirty="0">
                <a:solidFill>
                  <a:srgbClr val="0033CC"/>
                </a:solidFill>
              </a:rPr>
              <a:t> “Active LO”</a:t>
            </a:r>
            <a:endParaRPr sz="3600" spc="-9" dirty="0">
              <a:solidFill>
                <a:srgbClr val="0033CC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ACEA335-7B23-E43D-0EE0-0F722C953B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564"/>
          <a:stretch/>
        </p:blipFill>
        <p:spPr>
          <a:xfrm>
            <a:off x="682938" y="2032000"/>
            <a:ext cx="3473598" cy="406876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71105D7-9748-AC1F-8D20-C9887558A7A2}"/>
              </a:ext>
            </a:extLst>
          </p:cNvPr>
          <p:cNvSpPr txBox="1"/>
          <p:nvPr/>
        </p:nvSpPr>
        <p:spPr>
          <a:xfrm>
            <a:off x="735561" y="209550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</a:rPr>
              <a:t>D0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B8AC8E-5D9A-80DB-5138-232090A2833D}"/>
              </a:ext>
            </a:extLst>
          </p:cNvPr>
          <p:cNvSpPr txBox="1"/>
          <p:nvPr/>
        </p:nvSpPr>
        <p:spPr>
          <a:xfrm>
            <a:off x="1285464" y="1920845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2000" baseline="-25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</a:t>
            </a:r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HI = 5V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58E2138-0AE7-46AF-9DA9-09BBDFC31F66}"/>
              </a:ext>
            </a:extLst>
          </p:cNvPr>
          <p:cNvSpPr/>
          <p:nvPr/>
        </p:nvSpPr>
        <p:spPr>
          <a:xfrm>
            <a:off x="1536700" y="2650881"/>
            <a:ext cx="1447800" cy="2594219"/>
          </a:xfrm>
          <a:custGeom>
            <a:avLst/>
            <a:gdLst>
              <a:gd name="connsiteX0" fmla="*/ 0 w 1447800"/>
              <a:gd name="connsiteY0" fmla="*/ 3419 h 2594219"/>
              <a:gd name="connsiteX1" fmla="*/ 1079500 w 1447800"/>
              <a:gd name="connsiteY1" fmla="*/ 3419 h 2594219"/>
              <a:gd name="connsiteX2" fmla="*/ 1371600 w 1447800"/>
              <a:gd name="connsiteY2" fmla="*/ 28819 h 2594219"/>
              <a:gd name="connsiteX3" fmla="*/ 1397000 w 1447800"/>
              <a:gd name="connsiteY3" fmla="*/ 105019 h 2594219"/>
              <a:gd name="connsiteX4" fmla="*/ 1409700 w 1447800"/>
              <a:gd name="connsiteY4" fmla="*/ 168519 h 2594219"/>
              <a:gd name="connsiteX5" fmla="*/ 1447800 w 1447800"/>
              <a:gd name="connsiteY5" fmla="*/ 333619 h 2594219"/>
              <a:gd name="connsiteX6" fmla="*/ 1422400 w 1447800"/>
              <a:gd name="connsiteY6" fmla="*/ 2251319 h 2594219"/>
              <a:gd name="connsiteX7" fmla="*/ 1409700 w 1447800"/>
              <a:gd name="connsiteY7" fmla="*/ 2314819 h 2594219"/>
              <a:gd name="connsiteX8" fmla="*/ 1384300 w 1447800"/>
              <a:gd name="connsiteY8" fmla="*/ 2505319 h 2594219"/>
              <a:gd name="connsiteX9" fmla="*/ 1371600 w 1447800"/>
              <a:gd name="connsiteY9" fmla="*/ 2594219 h 2594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47800" h="2594219">
                <a:moveTo>
                  <a:pt x="0" y="3419"/>
                </a:moveTo>
                <a:cubicBezTo>
                  <a:pt x="689154" y="39690"/>
                  <a:pt x="-424880" y="-13484"/>
                  <a:pt x="1079500" y="3419"/>
                </a:cubicBezTo>
                <a:cubicBezTo>
                  <a:pt x="1177228" y="4517"/>
                  <a:pt x="1274233" y="20352"/>
                  <a:pt x="1371600" y="28819"/>
                </a:cubicBezTo>
                <a:cubicBezTo>
                  <a:pt x="1380067" y="54219"/>
                  <a:pt x="1389955" y="79188"/>
                  <a:pt x="1397000" y="105019"/>
                </a:cubicBezTo>
                <a:cubicBezTo>
                  <a:pt x="1402680" y="125844"/>
                  <a:pt x="1404846" y="147486"/>
                  <a:pt x="1409700" y="168519"/>
                </a:cubicBezTo>
                <a:cubicBezTo>
                  <a:pt x="1455653" y="367649"/>
                  <a:pt x="1418782" y="188530"/>
                  <a:pt x="1447800" y="333619"/>
                </a:cubicBezTo>
                <a:cubicBezTo>
                  <a:pt x="1404728" y="1195065"/>
                  <a:pt x="1453265" y="152488"/>
                  <a:pt x="1422400" y="2251319"/>
                </a:cubicBezTo>
                <a:cubicBezTo>
                  <a:pt x="1422083" y="2272903"/>
                  <a:pt x="1412902" y="2293472"/>
                  <a:pt x="1409700" y="2314819"/>
                </a:cubicBezTo>
                <a:cubicBezTo>
                  <a:pt x="1400197" y="2378172"/>
                  <a:pt x="1394291" y="2442041"/>
                  <a:pt x="1384300" y="2505319"/>
                </a:cubicBezTo>
                <a:cubicBezTo>
                  <a:pt x="1368520" y="2605260"/>
                  <a:pt x="1371600" y="2511874"/>
                  <a:pt x="1371600" y="2594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AB95A2-C5AA-C7C8-6357-BB20928CCB6E}"/>
              </a:ext>
            </a:extLst>
          </p:cNvPr>
          <p:cNvSpPr txBox="1"/>
          <p:nvPr/>
        </p:nvSpPr>
        <p:spPr>
          <a:xfrm>
            <a:off x="1905000" y="3491291"/>
            <a:ext cx="1737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baseline="-25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LED</a:t>
            </a:r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&gt; 0A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E5BBE7-8AD5-9116-2E6F-32119D8F5659}"/>
              </a:ext>
            </a:extLst>
          </p:cNvPr>
          <p:cNvSpPr txBox="1"/>
          <p:nvPr/>
        </p:nvSpPr>
        <p:spPr>
          <a:xfrm>
            <a:off x="3967997" y="2676093"/>
            <a:ext cx="1737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LED </a:t>
            </a:r>
          </a:p>
          <a:p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On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355D286-F105-9E16-B69A-C415A957F5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12" r="-2063"/>
          <a:stretch/>
        </p:blipFill>
        <p:spPr>
          <a:xfrm>
            <a:off x="7035800" y="2019300"/>
            <a:ext cx="3231752" cy="406876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AD6D39A-6E48-5EE0-BCA1-84592532F1B5}"/>
              </a:ext>
            </a:extLst>
          </p:cNvPr>
          <p:cNvSpPr txBox="1"/>
          <p:nvPr/>
        </p:nvSpPr>
        <p:spPr>
          <a:xfrm>
            <a:off x="9273131" y="556232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</a:rPr>
              <a:t>D0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DCF25C-4C02-68CF-3356-566E2408B5E6}"/>
              </a:ext>
            </a:extLst>
          </p:cNvPr>
          <p:cNvSpPr txBox="1"/>
          <p:nvPr/>
        </p:nvSpPr>
        <p:spPr>
          <a:xfrm>
            <a:off x="9908764" y="5593103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33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2000" baseline="-25000" dirty="0">
                <a:solidFill>
                  <a:srgbClr val="0033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</a:t>
            </a:r>
            <a:r>
              <a:rPr lang="en-US" sz="2000" dirty="0">
                <a:solidFill>
                  <a:srgbClr val="0033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LO = 0V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954B72F-159F-370D-F772-1182F186AB79}"/>
              </a:ext>
            </a:extLst>
          </p:cNvPr>
          <p:cNvSpPr/>
          <p:nvPr/>
        </p:nvSpPr>
        <p:spPr>
          <a:xfrm>
            <a:off x="7797800" y="2549281"/>
            <a:ext cx="1447800" cy="2594219"/>
          </a:xfrm>
          <a:custGeom>
            <a:avLst/>
            <a:gdLst>
              <a:gd name="connsiteX0" fmla="*/ 0 w 1447800"/>
              <a:gd name="connsiteY0" fmla="*/ 3419 h 2594219"/>
              <a:gd name="connsiteX1" fmla="*/ 1079500 w 1447800"/>
              <a:gd name="connsiteY1" fmla="*/ 3419 h 2594219"/>
              <a:gd name="connsiteX2" fmla="*/ 1371600 w 1447800"/>
              <a:gd name="connsiteY2" fmla="*/ 28819 h 2594219"/>
              <a:gd name="connsiteX3" fmla="*/ 1397000 w 1447800"/>
              <a:gd name="connsiteY3" fmla="*/ 105019 h 2594219"/>
              <a:gd name="connsiteX4" fmla="*/ 1409700 w 1447800"/>
              <a:gd name="connsiteY4" fmla="*/ 168519 h 2594219"/>
              <a:gd name="connsiteX5" fmla="*/ 1447800 w 1447800"/>
              <a:gd name="connsiteY5" fmla="*/ 333619 h 2594219"/>
              <a:gd name="connsiteX6" fmla="*/ 1422400 w 1447800"/>
              <a:gd name="connsiteY6" fmla="*/ 2251319 h 2594219"/>
              <a:gd name="connsiteX7" fmla="*/ 1409700 w 1447800"/>
              <a:gd name="connsiteY7" fmla="*/ 2314819 h 2594219"/>
              <a:gd name="connsiteX8" fmla="*/ 1384300 w 1447800"/>
              <a:gd name="connsiteY8" fmla="*/ 2505319 h 2594219"/>
              <a:gd name="connsiteX9" fmla="*/ 1371600 w 1447800"/>
              <a:gd name="connsiteY9" fmla="*/ 2594219 h 2594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47800" h="2594219">
                <a:moveTo>
                  <a:pt x="0" y="3419"/>
                </a:moveTo>
                <a:cubicBezTo>
                  <a:pt x="689154" y="39690"/>
                  <a:pt x="-424880" y="-13484"/>
                  <a:pt x="1079500" y="3419"/>
                </a:cubicBezTo>
                <a:cubicBezTo>
                  <a:pt x="1177228" y="4517"/>
                  <a:pt x="1274233" y="20352"/>
                  <a:pt x="1371600" y="28819"/>
                </a:cubicBezTo>
                <a:cubicBezTo>
                  <a:pt x="1380067" y="54219"/>
                  <a:pt x="1389955" y="79188"/>
                  <a:pt x="1397000" y="105019"/>
                </a:cubicBezTo>
                <a:cubicBezTo>
                  <a:pt x="1402680" y="125844"/>
                  <a:pt x="1404846" y="147486"/>
                  <a:pt x="1409700" y="168519"/>
                </a:cubicBezTo>
                <a:cubicBezTo>
                  <a:pt x="1455653" y="367649"/>
                  <a:pt x="1418782" y="188530"/>
                  <a:pt x="1447800" y="333619"/>
                </a:cubicBezTo>
                <a:cubicBezTo>
                  <a:pt x="1404728" y="1195065"/>
                  <a:pt x="1453265" y="152488"/>
                  <a:pt x="1422400" y="2251319"/>
                </a:cubicBezTo>
                <a:cubicBezTo>
                  <a:pt x="1422083" y="2272903"/>
                  <a:pt x="1412902" y="2293472"/>
                  <a:pt x="1409700" y="2314819"/>
                </a:cubicBezTo>
                <a:cubicBezTo>
                  <a:pt x="1400197" y="2378172"/>
                  <a:pt x="1394291" y="2442041"/>
                  <a:pt x="1384300" y="2505319"/>
                </a:cubicBezTo>
                <a:cubicBezTo>
                  <a:pt x="1368520" y="2605260"/>
                  <a:pt x="1371600" y="2511874"/>
                  <a:pt x="1371600" y="2594219"/>
                </a:cubicBezTo>
              </a:path>
            </a:pathLst>
          </a:custGeom>
          <a:noFill/>
          <a:ln w="38100">
            <a:solidFill>
              <a:srgbClr val="0033CC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3B9F9C-E6D6-4B40-38E4-95E687AF7CB8}"/>
              </a:ext>
            </a:extLst>
          </p:cNvPr>
          <p:cNvSpPr txBox="1"/>
          <p:nvPr/>
        </p:nvSpPr>
        <p:spPr>
          <a:xfrm>
            <a:off x="8140700" y="3478591"/>
            <a:ext cx="1737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33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baseline="-25000" dirty="0">
                <a:solidFill>
                  <a:srgbClr val="0033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LED</a:t>
            </a:r>
            <a:r>
              <a:rPr lang="en-US" sz="2000" dirty="0">
                <a:solidFill>
                  <a:srgbClr val="0033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&gt; 0A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3FAA2A-E6AE-5D83-F455-8A6891E8D914}"/>
              </a:ext>
            </a:extLst>
          </p:cNvPr>
          <p:cNvSpPr txBox="1"/>
          <p:nvPr/>
        </p:nvSpPr>
        <p:spPr>
          <a:xfrm>
            <a:off x="10203697" y="2714193"/>
            <a:ext cx="1737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33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LED </a:t>
            </a:r>
          </a:p>
          <a:p>
            <a:r>
              <a:rPr lang="en-US" sz="2000" dirty="0">
                <a:solidFill>
                  <a:srgbClr val="0033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579565-FB94-D58F-9132-3F343C7DA021}"/>
              </a:ext>
            </a:extLst>
          </p:cNvPr>
          <p:cNvSpPr txBox="1"/>
          <p:nvPr/>
        </p:nvSpPr>
        <p:spPr>
          <a:xfrm>
            <a:off x="6461020" y="3016190"/>
            <a:ext cx="702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+5V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7C0FEB-41EE-0E04-99BA-74988E53C738}"/>
              </a:ext>
            </a:extLst>
          </p:cNvPr>
          <p:cNvSpPr txBox="1"/>
          <p:nvPr/>
        </p:nvSpPr>
        <p:spPr>
          <a:xfrm>
            <a:off x="7325699" y="1432726"/>
            <a:ext cx="2392001" cy="400110"/>
          </a:xfrm>
          <a:prstGeom prst="rect">
            <a:avLst/>
          </a:prstGeom>
          <a:noFill/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33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Usually works better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5726E6-A265-E9EA-7B5A-38C6E0641871}"/>
              </a:ext>
            </a:extLst>
          </p:cNvPr>
          <p:cNvSpPr txBox="1"/>
          <p:nvPr/>
        </p:nvSpPr>
        <p:spPr>
          <a:xfrm>
            <a:off x="9908416" y="4972465"/>
            <a:ext cx="1955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33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Digital GPIO</a:t>
            </a:r>
          </a:p>
          <a:p>
            <a:r>
              <a:rPr lang="en-US" sz="2000" b="1" dirty="0">
                <a:solidFill>
                  <a:srgbClr val="0033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Sink ~ 10mA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49707B-FA3C-3123-C566-321D6E038C9A}"/>
              </a:ext>
            </a:extLst>
          </p:cNvPr>
          <p:cNvSpPr txBox="1"/>
          <p:nvPr/>
        </p:nvSpPr>
        <p:spPr>
          <a:xfrm>
            <a:off x="32822" y="2636564"/>
            <a:ext cx="14702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Digital GPIO</a:t>
            </a:r>
          </a:p>
          <a:p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Source </a:t>
            </a:r>
          </a:p>
          <a:p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~ 1mA</a:t>
            </a:r>
          </a:p>
        </p:txBody>
      </p:sp>
    </p:spTree>
    <p:extLst>
      <p:ext uri="{BB962C8B-B14F-4D97-AF65-F5344CB8AC3E}">
        <p14:creationId xmlns:p14="http://schemas.microsoft.com/office/powerpoint/2010/main" val="1554888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29E805B-075A-C288-6E7F-A247B6119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87" y="371182"/>
            <a:ext cx="10121900" cy="762000"/>
          </a:xfrm>
        </p:spPr>
        <p:txBody>
          <a:bodyPr/>
          <a:lstStyle/>
          <a:p>
            <a:r>
              <a:rPr lang="en-US" sz="3600" dirty="0"/>
              <a:t>What Is a Peripheral?</a:t>
            </a:r>
            <a:br>
              <a:rPr lang="en-US" sz="3600" dirty="0"/>
            </a:br>
            <a:r>
              <a:rPr lang="en-US" sz="3600" b="0" dirty="0"/>
              <a:t>Something That Helps the CPU </a:t>
            </a:r>
          </a:p>
        </p:txBody>
      </p:sp>
    </p:spTree>
    <p:extLst>
      <p:ext uri="{BB962C8B-B14F-4D97-AF65-F5344CB8AC3E}">
        <p14:creationId xmlns:p14="http://schemas.microsoft.com/office/powerpoint/2010/main" val="38494107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97249" y="1676400"/>
            <a:ext cx="5616879" cy="4745922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9713546" y="6532040"/>
            <a:ext cx="184784" cy="146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800" b="1" i="0">
                <a:solidFill>
                  <a:schemeClr val="tx1"/>
                </a:solidFill>
                <a:latin typeface="Arial Narrow"/>
                <a:cs typeface="Arial Narrow"/>
              </a:defRPr>
            </a:lvl1pPr>
          </a:lstStyle>
          <a:p>
            <a:pPr marL="38100">
              <a:spcBef>
                <a:spcPts val="70"/>
              </a:spcBef>
            </a:pPr>
            <a:fld id="{81D60167-4931-47E6-BA6A-407CBD079E47}" type="slidenum">
              <a:rPr lang="en-US" spc="-25" smtClean="0"/>
              <a:pPr marL="38100">
                <a:spcBef>
                  <a:spcPts val="70"/>
                </a:spcBef>
              </a:pPr>
              <a:t>60</a:t>
            </a:fld>
            <a:endParaRPr spc="-22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EBC69F4-85DD-A4AF-5FE4-828E97097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Current Limiting Resistor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2DB1E0-6CAD-4295-87BE-57F52A7859FF}"/>
              </a:ext>
            </a:extLst>
          </p:cNvPr>
          <p:cNvSpPr txBox="1"/>
          <p:nvPr/>
        </p:nvSpPr>
        <p:spPr>
          <a:xfrm>
            <a:off x="77872" y="1302202"/>
            <a:ext cx="6018128" cy="3672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76519" indent="-342900">
              <a:spcBef>
                <a:spcPts val="371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LEDs</a:t>
            </a:r>
            <a:r>
              <a:rPr lang="en-US" sz="2400" spc="-4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turn on when</a:t>
            </a:r>
            <a:r>
              <a:rPr lang="en-US" sz="2400" spc="-4" dirty="0">
                <a:latin typeface="Calibri" panose="020F0502020204030204" pitchFamily="34" charset="0"/>
                <a:cs typeface="Calibri" panose="020F0502020204030204" pitchFamily="34" charset="0"/>
              </a:rPr>
              <a:t> for any time </a:t>
            </a:r>
            <a:r>
              <a:rPr lang="en-US" sz="2400" i="1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i="1" spc="-4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</a:t>
            </a:r>
            <a:r>
              <a:rPr lang="en-US" sz="24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0A</a:t>
            </a:r>
          </a:p>
          <a:p>
            <a:pPr marL="33619">
              <a:spcBef>
                <a:spcPts val="371"/>
              </a:spcBef>
            </a:pPr>
            <a:endParaRPr lang="en-US" sz="2400" i="1" spc="-4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76519" indent="-342900">
              <a:spcBef>
                <a:spcPts val="371"/>
              </a:spcBef>
              <a:buFont typeface="Arial" panose="020B0604020202020204" pitchFamily="34" charset="0"/>
              <a:buChar char="•"/>
            </a:pPr>
            <a:r>
              <a:rPr lang="en-US" sz="2400" spc="-4" dirty="0">
                <a:latin typeface="Calibri" panose="020F0502020204030204" pitchFamily="34" charset="0"/>
                <a:cs typeface="Calibri" panose="020F0502020204030204" pitchFamily="34" charset="0"/>
              </a:rPr>
              <a:t>If </a:t>
            </a:r>
            <a:r>
              <a:rPr lang="en-US" sz="2400" i="1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i="1" spc="-4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</a:t>
            </a:r>
            <a:r>
              <a:rPr lang="en-US" sz="2400" spc="-4" dirty="0">
                <a:latin typeface="Calibri" panose="020F0502020204030204" pitchFamily="34" charset="0"/>
                <a:cs typeface="Calibri" panose="020F0502020204030204" pitchFamily="34" charset="0"/>
              </a:rPr>
              <a:t> is too small, the illumination               may not be visible</a:t>
            </a:r>
          </a:p>
          <a:p>
            <a:pPr marL="376519" indent="-342900">
              <a:spcBef>
                <a:spcPts val="371"/>
              </a:spcBef>
              <a:buFont typeface="Arial" panose="020B0604020202020204" pitchFamily="34" charset="0"/>
              <a:buChar char="•"/>
            </a:pPr>
            <a:r>
              <a:rPr lang="en-US" sz="2400" spc="-4" dirty="0">
                <a:latin typeface="Calibri" panose="020F0502020204030204" pitchFamily="34" charset="0"/>
                <a:cs typeface="Calibri" panose="020F0502020204030204" pitchFamily="34" charset="0"/>
              </a:rPr>
              <a:t>If </a:t>
            </a:r>
            <a:r>
              <a:rPr lang="en-US" sz="2400" i="1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i="1" spc="-4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</a:t>
            </a:r>
            <a:r>
              <a:rPr lang="en-US" sz="2400" spc="-4" dirty="0">
                <a:latin typeface="Calibri" panose="020F0502020204030204" pitchFamily="34" charset="0"/>
                <a:cs typeface="Calibri" panose="020F0502020204030204" pitchFamily="34" charset="0"/>
              </a:rPr>
              <a:t> is too big, the LED can “burn out”</a:t>
            </a:r>
          </a:p>
          <a:p>
            <a:pPr marL="376519" indent="-342900">
              <a:spcBef>
                <a:spcPts val="371"/>
              </a:spcBef>
              <a:buFont typeface="Arial" panose="020B0604020202020204" pitchFamily="34" charset="0"/>
              <a:buChar char="•"/>
            </a:pPr>
            <a:endParaRPr lang="en-US" sz="2400" spc="-4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76519" indent="-342900">
              <a:spcBef>
                <a:spcPts val="371"/>
              </a:spcBef>
              <a:buFont typeface="Arial" panose="020B0604020202020204" pitchFamily="34" charset="0"/>
              <a:buChar char="•"/>
            </a:pPr>
            <a:r>
              <a:rPr lang="en-US" sz="2400" spc="-4" dirty="0">
                <a:latin typeface="Calibri" panose="020F0502020204030204" pitchFamily="34" charset="0"/>
                <a:cs typeface="Calibri" panose="020F0502020204030204" pitchFamily="34" charset="0"/>
              </a:rPr>
              <a:t>Use an appropriately sized resistor                      to ensure the LED current (and its visibility) are appropriate.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6025" y="501143"/>
            <a:ext cx="10122791" cy="631069"/>
          </a:xfrm>
          <a:prstGeom prst="rect">
            <a:avLst/>
          </a:prstGeom>
        </p:spPr>
        <p:txBody>
          <a:bodyPr spcFirstLastPara="1" vert="horz" wrap="square" lIns="0" tIns="63626" rIns="0" bIns="0" rtlCol="0" anchor="ctr" anchorCtr="0">
            <a:spAutoFit/>
          </a:bodyPr>
          <a:lstStyle/>
          <a:p>
            <a:pPr marL="11206">
              <a:spcBef>
                <a:spcPts val="106"/>
              </a:spcBef>
            </a:pPr>
            <a:r>
              <a:rPr lang="en-US" dirty="0"/>
              <a:t>Improving LED Current Drive</a:t>
            </a:r>
            <a:endParaRPr spc="-9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F00B7-CE16-2791-9261-67A4E60EDFC9}"/>
              </a:ext>
            </a:extLst>
          </p:cNvPr>
          <p:cNvSpPr txBox="1"/>
          <p:nvPr/>
        </p:nvSpPr>
        <p:spPr>
          <a:xfrm>
            <a:off x="77872" y="1302202"/>
            <a:ext cx="60181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76519" indent="-342900">
              <a:spcBef>
                <a:spcPts val="371"/>
              </a:spcBef>
              <a:buFont typeface="Arial" panose="020B0604020202020204" pitchFamily="34" charset="0"/>
              <a:buChar char="•"/>
            </a:pPr>
            <a:r>
              <a:rPr lang="en-US" sz="2400" spc="-4" dirty="0">
                <a:latin typeface="Calibri" panose="020F0502020204030204" pitchFamily="34" charset="0"/>
                <a:cs typeface="Calibri" panose="020F0502020204030204" pitchFamily="34" charset="0"/>
              </a:rPr>
              <a:t>Use a GPIO to drive a transistor                                to increase the current flowing                                       through one or more LEDs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78B41A-D75A-D4E0-15EA-4C5BE21E9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555" y="501143"/>
            <a:ext cx="2832261" cy="609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61141F-E7DD-9F3A-0232-9829F9B1A649}"/>
              </a:ext>
            </a:extLst>
          </p:cNvPr>
          <p:cNvSpPr txBox="1"/>
          <p:nvPr/>
        </p:nvSpPr>
        <p:spPr>
          <a:xfrm>
            <a:off x="7045220" y="1457290"/>
            <a:ext cx="1158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SUPPLY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03B6FF-B685-F8EA-2904-34E23E96158E}"/>
              </a:ext>
            </a:extLst>
          </p:cNvPr>
          <p:cNvSpPr txBox="1"/>
          <p:nvPr/>
        </p:nvSpPr>
        <p:spPr>
          <a:xfrm>
            <a:off x="9750320" y="5419690"/>
            <a:ext cx="1158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DE3380-5E1E-9B83-C480-3D1FAB271BDC}"/>
              </a:ext>
            </a:extLst>
          </p:cNvPr>
          <p:cNvSpPr txBox="1"/>
          <p:nvPr/>
        </p:nvSpPr>
        <p:spPr>
          <a:xfrm>
            <a:off x="7766555" y="541969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</a:rPr>
              <a:t>D0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8787" y="436648"/>
            <a:ext cx="10121900" cy="631069"/>
          </a:xfrm>
          <a:prstGeom prst="rect">
            <a:avLst/>
          </a:prstGeom>
        </p:spPr>
        <p:txBody>
          <a:bodyPr spcFirstLastPara="1" vert="horz" wrap="square" lIns="0" tIns="63626" rIns="0" bIns="0" rtlCol="0" anchor="ctr" anchorCtr="0">
            <a:spAutoFit/>
          </a:bodyPr>
          <a:lstStyle/>
          <a:p>
            <a:pPr marL="11206">
              <a:spcBef>
                <a:spcPts val="106"/>
              </a:spcBef>
            </a:pPr>
            <a:r>
              <a:rPr lang="en-US" sz="3600" dirty="0"/>
              <a:t>Controlling a Matrix of LEDs</a:t>
            </a:r>
            <a:endParaRPr sz="3600" spc="-18" dirty="0"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38900" y="360448"/>
            <a:ext cx="5607605" cy="64213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D064B4-F3C4-21A1-A3AF-7127B801C8AD}"/>
              </a:ext>
            </a:extLst>
          </p:cNvPr>
          <p:cNvSpPr txBox="1"/>
          <p:nvPr/>
        </p:nvSpPr>
        <p:spPr>
          <a:xfrm>
            <a:off x="10497" y="1302202"/>
            <a:ext cx="5408528" cy="4683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4106" marR="261671" indent="-342900">
              <a:lnSpc>
                <a:spcPct val="102200"/>
              </a:lnSpc>
              <a:spcBef>
                <a:spcPts val="66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cs typeface="Calibri"/>
              </a:rPr>
              <a:t>A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matrix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configuration</a:t>
            </a:r>
            <a:r>
              <a:rPr lang="en-US" sz="2000" spc="31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reduces</a:t>
            </a:r>
            <a:r>
              <a:rPr lang="en-US" sz="2000" spc="26" dirty="0">
                <a:latin typeface="Calibri"/>
                <a:cs typeface="Calibri"/>
              </a:rPr>
              <a:t>                           </a:t>
            </a:r>
            <a:r>
              <a:rPr lang="en-US" sz="2000" spc="-22" dirty="0">
                <a:latin typeface="Calibri"/>
                <a:cs typeface="Calibri"/>
              </a:rPr>
              <a:t>the </a:t>
            </a:r>
            <a:r>
              <a:rPr lang="en-US" sz="2000" dirty="0">
                <a:latin typeface="Calibri"/>
                <a:cs typeface="Calibri"/>
              </a:rPr>
              <a:t>number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of</a:t>
            </a:r>
            <a:r>
              <a:rPr lang="en-US" sz="2000" spc="31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GPIO</a:t>
            </a:r>
            <a:r>
              <a:rPr lang="en-US" sz="2000" spc="31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pins</a:t>
            </a:r>
            <a:r>
              <a:rPr lang="en-US" sz="2000" spc="31" dirty="0">
                <a:latin typeface="Calibri"/>
                <a:cs typeface="Calibri"/>
              </a:rPr>
              <a:t>                               </a:t>
            </a:r>
            <a:r>
              <a:rPr lang="en-US" sz="2000" spc="-9" dirty="0">
                <a:latin typeface="Calibri"/>
                <a:cs typeface="Calibri"/>
              </a:rPr>
              <a:t>required to drive multiple LEDs</a:t>
            </a:r>
            <a:endParaRPr lang="en-US" sz="2000" dirty="0">
              <a:latin typeface="Calibri"/>
              <a:cs typeface="Calibri"/>
            </a:endParaRPr>
          </a:p>
          <a:p>
            <a:pPr marL="354106" indent="-342900">
              <a:spcBef>
                <a:spcPts val="468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Calibri"/>
              <a:cs typeface="Calibri"/>
            </a:endParaRPr>
          </a:p>
          <a:p>
            <a:pPr marL="354106" indent="-342900">
              <a:spcBef>
                <a:spcPts val="468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cs typeface="Calibri"/>
              </a:rPr>
              <a:t>For example:  Turn on the top left LED	       </a:t>
            </a:r>
          </a:p>
          <a:p>
            <a:pPr marL="354106" indent="-342900">
              <a:spcBef>
                <a:spcPts val="468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cs typeface="Calibri"/>
              </a:rPr>
              <a:t>ROW GPIO	</a:t>
            </a:r>
            <a:r>
              <a:rPr lang="en-US" sz="2000" dirty="0">
                <a:solidFill>
                  <a:srgbClr val="FF0000"/>
                </a:solidFill>
                <a:latin typeface="Calibri"/>
                <a:cs typeface="Calibri"/>
              </a:rPr>
              <a:t>PIN1 = 0V </a:t>
            </a:r>
            <a:r>
              <a:rPr lang="en-US" sz="2000" dirty="0">
                <a:latin typeface="Calibri"/>
                <a:cs typeface="Calibri"/>
              </a:rPr>
              <a:t>(enables LED Row1)                                        </a:t>
            </a:r>
            <a:r>
              <a:rPr lang="en-US" sz="2000" dirty="0">
                <a:solidFill>
                  <a:schemeClr val="bg1"/>
                </a:solidFill>
                <a:latin typeface="Calibri"/>
                <a:cs typeface="Calibri"/>
              </a:rPr>
              <a:t>ROW GPIO</a:t>
            </a:r>
            <a:r>
              <a:rPr lang="en-US" sz="2000" dirty="0">
                <a:latin typeface="Calibri"/>
                <a:cs typeface="Calibri"/>
              </a:rPr>
              <a:t>	PIN2 = PIN3 = PIN4 = 5V</a:t>
            </a:r>
            <a:r>
              <a:rPr lang="en-US" sz="2000" dirty="0">
                <a:solidFill>
                  <a:schemeClr val="bg1"/>
                </a:solidFill>
                <a:latin typeface="Calibri"/>
                <a:cs typeface="Calibri"/>
              </a:rPr>
              <a:t>ROW ROW GPIO</a:t>
            </a:r>
            <a:r>
              <a:rPr lang="en-US" sz="2000" dirty="0">
                <a:latin typeface="Calibri"/>
                <a:cs typeface="Calibri"/>
              </a:rPr>
              <a:t>	 (disables LED Rows 2, 3, and 4)</a:t>
            </a:r>
          </a:p>
          <a:p>
            <a:pPr marL="354106" indent="-342900">
              <a:spcBef>
                <a:spcPts val="468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cs typeface="Calibri"/>
              </a:rPr>
              <a:t>COLUMN GPIO  </a:t>
            </a:r>
            <a:r>
              <a:rPr lang="en-US" sz="2000" dirty="0">
                <a:solidFill>
                  <a:srgbClr val="FF0000"/>
                </a:solidFill>
                <a:latin typeface="Calibri"/>
                <a:cs typeface="Calibri"/>
              </a:rPr>
              <a:t>PIN5 = 5V </a:t>
            </a:r>
            <a:r>
              <a:rPr lang="en-US" sz="2000" dirty="0">
                <a:latin typeface="Calibri"/>
                <a:cs typeface="Calibri"/>
              </a:rPr>
              <a:t>(enables Column1) </a:t>
            </a:r>
            <a:r>
              <a:rPr lang="en-US" sz="2000" dirty="0">
                <a:solidFill>
                  <a:schemeClr val="bg1"/>
                </a:solidFill>
                <a:latin typeface="Calibri"/>
                <a:cs typeface="Calibri"/>
              </a:rPr>
              <a:t>COLUMN GPIO  </a:t>
            </a:r>
            <a:r>
              <a:rPr lang="en-US" sz="2000" dirty="0">
                <a:latin typeface="Calibri"/>
                <a:cs typeface="Calibri"/>
              </a:rPr>
              <a:t>PIN6 = PIN7 = PIN8 = 0V </a:t>
            </a:r>
            <a:r>
              <a:rPr lang="en-US" sz="2000" dirty="0">
                <a:solidFill>
                  <a:schemeClr val="bg1"/>
                </a:solidFill>
                <a:latin typeface="Calibri"/>
                <a:cs typeface="Calibri"/>
              </a:rPr>
              <a:t>COLUMN GPIO  </a:t>
            </a:r>
            <a:r>
              <a:rPr lang="en-US" sz="2000" dirty="0">
                <a:latin typeface="Calibri"/>
                <a:cs typeface="Calibri"/>
              </a:rPr>
              <a:t>(disables Columns 2, 3, and 4)</a:t>
            </a:r>
          </a:p>
          <a:p>
            <a:pPr marL="354106" marR="4483" indent="-342900">
              <a:lnSpc>
                <a:spcPct val="1022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Calibri"/>
              <a:cs typeface="Calibri"/>
            </a:endParaRPr>
          </a:p>
          <a:p>
            <a:pPr marL="354106" marR="4483" indent="-342900">
              <a:lnSpc>
                <a:spcPct val="1022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cs typeface="Calibri"/>
              </a:rPr>
              <a:t>Quickly toggle multiple LEDs to see them all on at the same time (persistence of vision)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9DF2B8-2600-8020-A6C2-A71E3E4C8BC3}"/>
              </a:ext>
            </a:extLst>
          </p:cNvPr>
          <p:cNvSpPr txBox="1"/>
          <p:nvPr/>
        </p:nvSpPr>
        <p:spPr>
          <a:xfrm>
            <a:off x="5555074" y="95973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 PIN1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503CCD-D78E-9DDD-B459-B37648AF70A4}"/>
              </a:ext>
            </a:extLst>
          </p:cNvPr>
          <p:cNvSpPr txBox="1"/>
          <p:nvPr/>
        </p:nvSpPr>
        <p:spPr>
          <a:xfrm>
            <a:off x="5692963" y="1950337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PIN2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AF6A28-3107-156B-3BCC-ED131E7A1DBA}"/>
              </a:ext>
            </a:extLst>
          </p:cNvPr>
          <p:cNvSpPr txBox="1"/>
          <p:nvPr/>
        </p:nvSpPr>
        <p:spPr>
          <a:xfrm>
            <a:off x="5693058" y="2928267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PIN3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6578E3-B79F-E9EF-33F8-62F7EAE5608E}"/>
              </a:ext>
            </a:extLst>
          </p:cNvPr>
          <p:cNvSpPr txBox="1"/>
          <p:nvPr/>
        </p:nvSpPr>
        <p:spPr>
          <a:xfrm>
            <a:off x="5689883" y="3918867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PIN4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81F187-BE7E-0799-EAE6-7AAE204BF6F2}"/>
              </a:ext>
            </a:extLst>
          </p:cNvPr>
          <p:cNvSpPr txBox="1"/>
          <p:nvPr/>
        </p:nvSpPr>
        <p:spPr>
          <a:xfrm>
            <a:off x="5696043" y="4499862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PIN5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BF94F3-E8B1-2052-9752-D7AA564FA7EF}"/>
              </a:ext>
            </a:extLst>
          </p:cNvPr>
          <p:cNvSpPr txBox="1"/>
          <p:nvPr/>
        </p:nvSpPr>
        <p:spPr>
          <a:xfrm>
            <a:off x="5692868" y="5099937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PIN6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1C4CAD-A0D1-E9E7-DCE5-34AF9DB6A4FD}"/>
              </a:ext>
            </a:extLst>
          </p:cNvPr>
          <p:cNvSpPr txBox="1"/>
          <p:nvPr/>
        </p:nvSpPr>
        <p:spPr>
          <a:xfrm>
            <a:off x="5692963" y="5690517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PIN7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FD605B-16F4-3D1D-0959-7A6F4760C715}"/>
              </a:ext>
            </a:extLst>
          </p:cNvPr>
          <p:cNvSpPr txBox="1"/>
          <p:nvPr/>
        </p:nvSpPr>
        <p:spPr>
          <a:xfrm>
            <a:off x="5689788" y="6293767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PIN8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147BF11D-2CE7-2C01-F94B-442CF4D982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8787" y="436648"/>
            <a:ext cx="10121900" cy="631069"/>
          </a:xfrm>
          <a:prstGeom prst="rect">
            <a:avLst/>
          </a:prstGeom>
        </p:spPr>
        <p:txBody>
          <a:bodyPr spcFirstLastPara="1" vert="horz" wrap="square" lIns="0" tIns="63626" rIns="0" bIns="0" rtlCol="0" anchor="ctr" anchorCtr="0">
            <a:spAutoFit/>
          </a:bodyPr>
          <a:lstStyle/>
          <a:p>
            <a:pPr marL="11206">
              <a:spcBef>
                <a:spcPts val="106"/>
              </a:spcBef>
            </a:pPr>
            <a:r>
              <a:rPr lang="en-US" sz="3600" dirty="0"/>
              <a:t>Controlling a Matrix of LEDs</a:t>
            </a:r>
            <a:endParaRPr sz="3600" spc="-18" dirty="0"/>
          </a:p>
        </p:txBody>
      </p:sp>
      <p:pic>
        <p:nvPicPr>
          <p:cNvPr id="5" name="object 8">
            <a:extLst>
              <a:ext uri="{FF2B5EF4-FFF2-40B4-BE49-F238E27FC236}">
                <a16:creationId xmlns:a16="http://schemas.microsoft.com/office/drawing/2014/main" id="{25EDB42F-AAA6-5763-390A-446996E5C5F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38900" y="360448"/>
            <a:ext cx="5607605" cy="64213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AFD23-543F-036A-B356-C81E374C6DC1}"/>
              </a:ext>
            </a:extLst>
          </p:cNvPr>
          <p:cNvSpPr txBox="1"/>
          <p:nvPr/>
        </p:nvSpPr>
        <p:spPr>
          <a:xfrm>
            <a:off x="10497" y="1302202"/>
            <a:ext cx="5408528" cy="4683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4106" marR="261671" indent="-342900">
              <a:lnSpc>
                <a:spcPct val="102200"/>
              </a:lnSpc>
              <a:spcBef>
                <a:spcPts val="66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cs typeface="Calibri"/>
              </a:rPr>
              <a:t>A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matrix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configuration</a:t>
            </a:r>
            <a:r>
              <a:rPr lang="en-US" sz="2000" spc="31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reduces</a:t>
            </a:r>
            <a:r>
              <a:rPr lang="en-US" sz="2000" spc="26" dirty="0">
                <a:latin typeface="Calibri"/>
                <a:cs typeface="Calibri"/>
              </a:rPr>
              <a:t>                           </a:t>
            </a:r>
            <a:r>
              <a:rPr lang="en-US" sz="2000" spc="-22" dirty="0">
                <a:latin typeface="Calibri"/>
                <a:cs typeface="Calibri"/>
              </a:rPr>
              <a:t>the </a:t>
            </a:r>
            <a:r>
              <a:rPr lang="en-US" sz="2000" dirty="0">
                <a:latin typeface="Calibri"/>
                <a:cs typeface="Calibri"/>
              </a:rPr>
              <a:t>number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of</a:t>
            </a:r>
            <a:r>
              <a:rPr lang="en-US" sz="2000" spc="31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GPIO</a:t>
            </a:r>
            <a:r>
              <a:rPr lang="en-US" sz="2000" spc="31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pins</a:t>
            </a:r>
            <a:r>
              <a:rPr lang="en-US" sz="2000" spc="31" dirty="0">
                <a:latin typeface="Calibri"/>
                <a:cs typeface="Calibri"/>
              </a:rPr>
              <a:t>                               </a:t>
            </a:r>
            <a:r>
              <a:rPr lang="en-US" sz="2000" spc="-9" dirty="0">
                <a:latin typeface="Calibri"/>
                <a:cs typeface="Calibri"/>
              </a:rPr>
              <a:t>required to drive multiple LEDs</a:t>
            </a:r>
            <a:endParaRPr lang="en-US" sz="2000" dirty="0">
              <a:latin typeface="Calibri"/>
              <a:cs typeface="Calibri"/>
            </a:endParaRPr>
          </a:p>
          <a:p>
            <a:pPr marL="354106" indent="-342900">
              <a:spcBef>
                <a:spcPts val="468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Calibri"/>
              <a:cs typeface="Calibri"/>
            </a:endParaRPr>
          </a:p>
          <a:p>
            <a:pPr marL="354106" indent="-342900">
              <a:spcBef>
                <a:spcPts val="468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cs typeface="Calibri"/>
              </a:rPr>
              <a:t>For example:  Turn on the top left LED	       </a:t>
            </a:r>
          </a:p>
          <a:p>
            <a:pPr marL="354106" indent="-342900">
              <a:spcBef>
                <a:spcPts val="468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cs typeface="Calibri"/>
              </a:rPr>
              <a:t>ROW GPIO	</a:t>
            </a:r>
            <a:r>
              <a:rPr lang="en-US" sz="2000" dirty="0">
                <a:solidFill>
                  <a:srgbClr val="FF0000"/>
                </a:solidFill>
                <a:latin typeface="Calibri"/>
                <a:cs typeface="Calibri"/>
              </a:rPr>
              <a:t>PIN1 = 0V </a:t>
            </a:r>
            <a:r>
              <a:rPr lang="en-US" sz="2000" dirty="0">
                <a:latin typeface="Calibri"/>
                <a:cs typeface="Calibri"/>
              </a:rPr>
              <a:t>(enables LED Row1)                                        </a:t>
            </a:r>
            <a:r>
              <a:rPr lang="en-US" sz="2000" dirty="0">
                <a:solidFill>
                  <a:schemeClr val="bg1"/>
                </a:solidFill>
                <a:latin typeface="Calibri"/>
                <a:cs typeface="Calibri"/>
              </a:rPr>
              <a:t>ROW GPIO</a:t>
            </a:r>
            <a:r>
              <a:rPr lang="en-US" sz="2000" dirty="0">
                <a:latin typeface="Calibri"/>
                <a:cs typeface="Calibri"/>
              </a:rPr>
              <a:t>	PIN2 = PIN3 = PIN4 = 5V</a:t>
            </a:r>
            <a:r>
              <a:rPr lang="en-US" sz="2000" dirty="0">
                <a:solidFill>
                  <a:schemeClr val="bg1"/>
                </a:solidFill>
                <a:latin typeface="Calibri"/>
                <a:cs typeface="Calibri"/>
              </a:rPr>
              <a:t>ROW ROW GPIO</a:t>
            </a:r>
            <a:r>
              <a:rPr lang="en-US" sz="2000" dirty="0">
                <a:latin typeface="Calibri"/>
                <a:cs typeface="Calibri"/>
              </a:rPr>
              <a:t>	 (disables LED Rows 2, 3, and 4)</a:t>
            </a:r>
          </a:p>
          <a:p>
            <a:pPr marL="354106" indent="-342900">
              <a:spcBef>
                <a:spcPts val="468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cs typeface="Calibri"/>
              </a:rPr>
              <a:t>COLUMN GPIO  </a:t>
            </a:r>
            <a:r>
              <a:rPr lang="en-US" sz="2000" dirty="0">
                <a:solidFill>
                  <a:srgbClr val="FF0000"/>
                </a:solidFill>
                <a:latin typeface="Calibri"/>
                <a:cs typeface="Calibri"/>
              </a:rPr>
              <a:t>PIN5 = 5V </a:t>
            </a:r>
            <a:r>
              <a:rPr lang="en-US" sz="2000" dirty="0">
                <a:latin typeface="Calibri"/>
                <a:cs typeface="Calibri"/>
              </a:rPr>
              <a:t>(enables Column1) </a:t>
            </a:r>
            <a:r>
              <a:rPr lang="en-US" sz="2000" dirty="0">
                <a:solidFill>
                  <a:schemeClr val="bg1"/>
                </a:solidFill>
                <a:latin typeface="Calibri"/>
                <a:cs typeface="Calibri"/>
              </a:rPr>
              <a:t>COLUMN GPIO  </a:t>
            </a:r>
            <a:r>
              <a:rPr lang="en-US" sz="2000" dirty="0">
                <a:latin typeface="Calibri"/>
                <a:cs typeface="Calibri"/>
              </a:rPr>
              <a:t>PIN6 = PIN7 = PIN8 = 0V </a:t>
            </a:r>
            <a:r>
              <a:rPr lang="en-US" sz="2000" dirty="0">
                <a:solidFill>
                  <a:schemeClr val="bg1"/>
                </a:solidFill>
                <a:latin typeface="Calibri"/>
                <a:cs typeface="Calibri"/>
              </a:rPr>
              <a:t>COLUMN GPIO  </a:t>
            </a:r>
            <a:r>
              <a:rPr lang="en-US" sz="2000" dirty="0">
                <a:latin typeface="Calibri"/>
                <a:cs typeface="Calibri"/>
              </a:rPr>
              <a:t>(disables Columns 2, 3, and 4)</a:t>
            </a:r>
          </a:p>
          <a:p>
            <a:pPr marL="354106" marR="4483" indent="-342900">
              <a:lnSpc>
                <a:spcPct val="1022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Calibri"/>
              <a:cs typeface="Calibri"/>
            </a:endParaRPr>
          </a:p>
          <a:p>
            <a:pPr marL="354106" marR="4483" indent="-342900">
              <a:lnSpc>
                <a:spcPct val="1022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cs typeface="Calibri"/>
              </a:rPr>
              <a:t>Quickly toggle multiple LEDs to see them all on at the same time (persistence of vision)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231D40-C6A6-95CA-7C0F-4CE99A5AE500}"/>
              </a:ext>
            </a:extLst>
          </p:cNvPr>
          <p:cNvSpPr txBox="1"/>
          <p:nvPr/>
        </p:nvSpPr>
        <p:spPr>
          <a:xfrm>
            <a:off x="5272945" y="959737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0V=PIN1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A17ABC-D476-78F8-BC5B-EFB655CAFF2C}"/>
              </a:ext>
            </a:extLst>
          </p:cNvPr>
          <p:cNvSpPr txBox="1"/>
          <p:nvPr/>
        </p:nvSpPr>
        <p:spPr>
          <a:xfrm>
            <a:off x="5692963" y="1950337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PIN2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568A47-60D7-1AC7-F72C-43C60F1375EB}"/>
              </a:ext>
            </a:extLst>
          </p:cNvPr>
          <p:cNvSpPr txBox="1"/>
          <p:nvPr/>
        </p:nvSpPr>
        <p:spPr>
          <a:xfrm>
            <a:off x="5693058" y="2928267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PIN3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D832CF-AA42-55D5-FADB-7EAC746E9E36}"/>
              </a:ext>
            </a:extLst>
          </p:cNvPr>
          <p:cNvSpPr txBox="1"/>
          <p:nvPr/>
        </p:nvSpPr>
        <p:spPr>
          <a:xfrm>
            <a:off x="5689883" y="3918867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PIN4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371DAF-47FF-35B1-6705-7D3617552FA4}"/>
              </a:ext>
            </a:extLst>
          </p:cNvPr>
          <p:cNvSpPr txBox="1"/>
          <p:nvPr/>
        </p:nvSpPr>
        <p:spPr>
          <a:xfrm>
            <a:off x="5272850" y="4499862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5V=PIN5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8CDB67-3869-7821-1A68-8A24701436A4}"/>
              </a:ext>
            </a:extLst>
          </p:cNvPr>
          <p:cNvSpPr txBox="1"/>
          <p:nvPr/>
        </p:nvSpPr>
        <p:spPr>
          <a:xfrm>
            <a:off x="5692868" y="5099937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PIN6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7EE230-B9E4-2121-5685-AB909B5BAC58}"/>
              </a:ext>
            </a:extLst>
          </p:cNvPr>
          <p:cNvSpPr txBox="1"/>
          <p:nvPr/>
        </p:nvSpPr>
        <p:spPr>
          <a:xfrm>
            <a:off x="5692963" y="5690517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PIN7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237959-790F-A76A-B8F4-BECF2239896A}"/>
              </a:ext>
            </a:extLst>
          </p:cNvPr>
          <p:cNvSpPr txBox="1"/>
          <p:nvPr/>
        </p:nvSpPr>
        <p:spPr>
          <a:xfrm>
            <a:off x="5689788" y="6293767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PIN8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5CB62DB-D8D9-566F-C300-3927F0A2A11B}"/>
              </a:ext>
            </a:extLst>
          </p:cNvPr>
          <p:cNvSpPr/>
          <p:nvPr/>
        </p:nvSpPr>
        <p:spPr>
          <a:xfrm>
            <a:off x="6660682" y="279133"/>
            <a:ext cx="1511166" cy="4398745"/>
          </a:xfrm>
          <a:custGeom>
            <a:avLst/>
            <a:gdLst>
              <a:gd name="connsiteX0" fmla="*/ 0 w 1511166"/>
              <a:gd name="connsiteY0" fmla="*/ 4398745 h 4398745"/>
              <a:gd name="connsiteX1" fmla="*/ 154004 w 1511166"/>
              <a:gd name="connsiteY1" fmla="*/ 4379494 h 4398745"/>
              <a:gd name="connsiteX2" fmla="*/ 308009 w 1511166"/>
              <a:gd name="connsiteY2" fmla="*/ 4360244 h 4398745"/>
              <a:gd name="connsiteX3" fmla="*/ 664143 w 1511166"/>
              <a:gd name="connsiteY3" fmla="*/ 4321743 h 4398745"/>
              <a:gd name="connsiteX4" fmla="*/ 693019 w 1511166"/>
              <a:gd name="connsiteY4" fmla="*/ 4312118 h 4398745"/>
              <a:gd name="connsiteX5" fmla="*/ 1222409 w 1511166"/>
              <a:gd name="connsiteY5" fmla="*/ 4302492 h 4398745"/>
              <a:gd name="connsiteX6" fmla="*/ 1337912 w 1511166"/>
              <a:gd name="connsiteY6" fmla="*/ 4283242 h 4398745"/>
              <a:gd name="connsiteX7" fmla="*/ 1434164 w 1511166"/>
              <a:gd name="connsiteY7" fmla="*/ 4244741 h 4398745"/>
              <a:gd name="connsiteX8" fmla="*/ 1463040 w 1511166"/>
              <a:gd name="connsiteY8" fmla="*/ 4206240 h 4398745"/>
              <a:gd name="connsiteX9" fmla="*/ 1472665 w 1511166"/>
              <a:gd name="connsiteY9" fmla="*/ 4167739 h 4398745"/>
              <a:gd name="connsiteX10" fmla="*/ 1482291 w 1511166"/>
              <a:gd name="connsiteY10" fmla="*/ 3744227 h 4398745"/>
              <a:gd name="connsiteX11" fmla="*/ 1501541 w 1511166"/>
              <a:gd name="connsiteY11" fmla="*/ 3580598 h 4398745"/>
              <a:gd name="connsiteX12" fmla="*/ 1511166 w 1511166"/>
              <a:gd name="connsiteY12" fmla="*/ 3455469 h 4398745"/>
              <a:gd name="connsiteX13" fmla="*/ 1491916 w 1511166"/>
              <a:gd name="connsiteY13" fmla="*/ 2444816 h 4398745"/>
              <a:gd name="connsiteX14" fmla="*/ 1472665 w 1511166"/>
              <a:gd name="connsiteY14" fmla="*/ 2281187 h 4398745"/>
              <a:gd name="connsiteX15" fmla="*/ 1453415 w 1511166"/>
              <a:gd name="connsiteY15" fmla="*/ 1193532 h 4398745"/>
              <a:gd name="connsiteX16" fmla="*/ 1443790 w 1511166"/>
              <a:gd name="connsiteY16" fmla="*/ 462012 h 4398745"/>
              <a:gd name="connsiteX17" fmla="*/ 1376413 w 1511166"/>
              <a:gd name="connsiteY17" fmla="*/ 240631 h 4398745"/>
              <a:gd name="connsiteX18" fmla="*/ 1337912 w 1511166"/>
              <a:gd name="connsiteY18" fmla="*/ 182880 h 4398745"/>
              <a:gd name="connsiteX19" fmla="*/ 1289785 w 1511166"/>
              <a:gd name="connsiteY19" fmla="*/ 125128 h 4398745"/>
              <a:gd name="connsiteX20" fmla="*/ 1212783 w 1511166"/>
              <a:gd name="connsiteY20" fmla="*/ 86627 h 4398745"/>
              <a:gd name="connsiteX21" fmla="*/ 1058779 w 1511166"/>
              <a:gd name="connsiteY21" fmla="*/ 19250 h 4398745"/>
              <a:gd name="connsiteX22" fmla="*/ 914400 w 1511166"/>
              <a:gd name="connsiteY22" fmla="*/ 0 h 4398745"/>
              <a:gd name="connsiteX23" fmla="*/ 741145 w 1511166"/>
              <a:gd name="connsiteY23" fmla="*/ 19250 h 4398745"/>
              <a:gd name="connsiteX24" fmla="*/ 731520 w 1511166"/>
              <a:gd name="connsiteY24" fmla="*/ 77002 h 4398745"/>
              <a:gd name="connsiteX25" fmla="*/ 741145 w 1511166"/>
              <a:gd name="connsiteY25" fmla="*/ 259882 h 4398745"/>
              <a:gd name="connsiteX26" fmla="*/ 760396 w 1511166"/>
              <a:gd name="connsiteY26" fmla="*/ 356134 h 4398745"/>
              <a:gd name="connsiteX27" fmla="*/ 770021 w 1511166"/>
              <a:gd name="connsiteY27" fmla="*/ 413886 h 4398745"/>
              <a:gd name="connsiteX28" fmla="*/ 798897 w 1511166"/>
              <a:gd name="connsiteY28" fmla="*/ 500513 h 4398745"/>
              <a:gd name="connsiteX29" fmla="*/ 827773 w 1511166"/>
              <a:gd name="connsiteY29" fmla="*/ 635267 h 4398745"/>
              <a:gd name="connsiteX30" fmla="*/ 818147 w 1511166"/>
              <a:gd name="connsiteY30" fmla="*/ 770021 h 4398745"/>
              <a:gd name="connsiteX31" fmla="*/ 779646 w 1511166"/>
              <a:gd name="connsiteY31" fmla="*/ 789271 h 4398745"/>
              <a:gd name="connsiteX32" fmla="*/ 664143 w 1511166"/>
              <a:gd name="connsiteY32" fmla="*/ 779646 h 4398745"/>
              <a:gd name="connsiteX33" fmla="*/ 558265 w 1511166"/>
              <a:gd name="connsiteY33" fmla="*/ 760395 h 4398745"/>
              <a:gd name="connsiteX34" fmla="*/ 86627 w 1511166"/>
              <a:gd name="connsiteY34" fmla="*/ 760395 h 4398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511166" h="4398745">
                <a:moveTo>
                  <a:pt x="0" y="4398745"/>
                </a:moveTo>
                <a:cubicBezTo>
                  <a:pt x="95691" y="4379607"/>
                  <a:pt x="4075" y="4396153"/>
                  <a:pt x="154004" y="4379494"/>
                </a:cubicBezTo>
                <a:cubicBezTo>
                  <a:pt x="205422" y="4373781"/>
                  <a:pt x="256674" y="4366661"/>
                  <a:pt x="308009" y="4360244"/>
                </a:cubicBezTo>
                <a:cubicBezTo>
                  <a:pt x="513239" y="4304271"/>
                  <a:pt x="334397" y="4344483"/>
                  <a:pt x="664143" y="4321743"/>
                </a:cubicBezTo>
                <a:cubicBezTo>
                  <a:pt x="674265" y="4321045"/>
                  <a:pt x="682879" y="4312468"/>
                  <a:pt x="693019" y="4312118"/>
                </a:cubicBezTo>
                <a:cubicBezTo>
                  <a:pt x="869407" y="4306036"/>
                  <a:pt x="1045946" y="4305701"/>
                  <a:pt x="1222409" y="4302492"/>
                </a:cubicBezTo>
                <a:cubicBezTo>
                  <a:pt x="1237666" y="4300312"/>
                  <a:pt x="1316802" y="4290279"/>
                  <a:pt x="1337912" y="4283242"/>
                </a:cubicBezTo>
                <a:cubicBezTo>
                  <a:pt x="1370694" y="4272315"/>
                  <a:pt x="1434164" y="4244741"/>
                  <a:pt x="1434164" y="4244741"/>
                </a:cubicBezTo>
                <a:cubicBezTo>
                  <a:pt x="1443789" y="4231907"/>
                  <a:pt x="1455866" y="4220589"/>
                  <a:pt x="1463040" y="4206240"/>
                </a:cubicBezTo>
                <a:cubicBezTo>
                  <a:pt x="1468956" y="4194408"/>
                  <a:pt x="1472114" y="4180956"/>
                  <a:pt x="1472665" y="4167739"/>
                </a:cubicBezTo>
                <a:cubicBezTo>
                  <a:pt x="1478544" y="4026654"/>
                  <a:pt x="1475355" y="3885264"/>
                  <a:pt x="1482291" y="3744227"/>
                </a:cubicBezTo>
                <a:cubicBezTo>
                  <a:pt x="1484989" y="3689374"/>
                  <a:pt x="1496076" y="3635245"/>
                  <a:pt x="1501541" y="3580598"/>
                </a:cubicBezTo>
                <a:cubicBezTo>
                  <a:pt x="1505703" y="3538973"/>
                  <a:pt x="1507958" y="3497179"/>
                  <a:pt x="1511166" y="3455469"/>
                </a:cubicBezTo>
                <a:cubicBezTo>
                  <a:pt x="1504749" y="3118585"/>
                  <a:pt x="1502957" y="2781580"/>
                  <a:pt x="1491916" y="2444816"/>
                </a:cubicBezTo>
                <a:cubicBezTo>
                  <a:pt x="1490116" y="2389926"/>
                  <a:pt x="1474097" y="2336088"/>
                  <a:pt x="1472665" y="2281187"/>
                </a:cubicBezTo>
                <a:cubicBezTo>
                  <a:pt x="1436675" y="901574"/>
                  <a:pt x="1487925" y="1711189"/>
                  <a:pt x="1453415" y="1193532"/>
                </a:cubicBezTo>
                <a:cubicBezTo>
                  <a:pt x="1450207" y="949692"/>
                  <a:pt x="1457024" y="705514"/>
                  <a:pt x="1443790" y="462012"/>
                </a:cubicBezTo>
                <a:cubicBezTo>
                  <a:pt x="1441135" y="413151"/>
                  <a:pt x="1406844" y="297145"/>
                  <a:pt x="1376413" y="240631"/>
                </a:cubicBezTo>
                <a:cubicBezTo>
                  <a:pt x="1365444" y="220260"/>
                  <a:pt x="1351794" y="201389"/>
                  <a:pt x="1337912" y="182880"/>
                </a:cubicBezTo>
                <a:cubicBezTo>
                  <a:pt x="1322877" y="162833"/>
                  <a:pt x="1309647" y="140407"/>
                  <a:pt x="1289785" y="125128"/>
                </a:cubicBezTo>
                <a:cubicBezTo>
                  <a:pt x="1267039" y="107631"/>
                  <a:pt x="1238870" y="98584"/>
                  <a:pt x="1212783" y="86627"/>
                </a:cubicBezTo>
                <a:cubicBezTo>
                  <a:pt x="1161846" y="63281"/>
                  <a:pt x="1114248" y="27174"/>
                  <a:pt x="1058779" y="19250"/>
                </a:cubicBezTo>
                <a:cubicBezTo>
                  <a:pt x="965795" y="5967"/>
                  <a:pt x="1013914" y="12439"/>
                  <a:pt x="914400" y="0"/>
                </a:cubicBezTo>
                <a:cubicBezTo>
                  <a:pt x="856648" y="6417"/>
                  <a:pt x="794699" y="-3299"/>
                  <a:pt x="741145" y="19250"/>
                </a:cubicBezTo>
                <a:cubicBezTo>
                  <a:pt x="723158" y="26823"/>
                  <a:pt x="731520" y="57486"/>
                  <a:pt x="731520" y="77002"/>
                </a:cubicBezTo>
                <a:cubicBezTo>
                  <a:pt x="731520" y="138046"/>
                  <a:pt x="734864" y="199162"/>
                  <a:pt x="741145" y="259882"/>
                </a:cubicBezTo>
                <a:cubicBezTo>
                  <a:pt x="744512" y="292428"/>
                  <a:pt x="754366" y="323975"/>
                  <a:pt x="760396" y="356134"/>
                </a:cubicBezTo>
                <a:cubicBezTo>
                  <a:pt x="763993" y="375316"/>
                  <a:pt x="764992" y="395029"/>
                  <a:pt x="770021" y="413886"/>
                </a:cubicBezTo>
                <a:cubicBezTo>
                  <a:pt x="777864" y="443296"/>
                  <a:pt x="792928" y="470666"/>
                  <a:pt x="798897" y="500513"/>
                </a:cubicBezTo>
                <a:cubicBezTo>
                  <a:pt x="814323" y="577646"/>
                  <a:pt x="804973" y="532670"/>
                  <a:pt x="827773" y="635267"/>
                </a:cubicBezTo>
                <a:cubicBezTo>
                  <a:pt x="824564" y="680185"/>
                  <a:pt x="831579" y="727038"/>
                  <a:pt x="818147" y="770021"/>
                </a:cubicBezTo>
                <a:cubicBezTo>
                  <a:pt x="813867" y="783716"/>
                  <a:pt x="793966" y="788376"/>
                  <a:pt x="779646" y="789271"/>
                </a:cubicBezTo>
                <a:cubicBezTo>
                  <a:pt x="741087" y="791681"/>
                  <a:pt x="702644" y="782854"/>
                  <a:pt x="664143" y="779646"/>
                </a:cubicBezTo>
                <a:cubicBezTo>
                  <a:pt x="647468" y="776311"/>
                  <a:pt x="571805" y="760641"/>
                  <a:pt x="558265" y="760395"/>
                </a:cubicBezTo>
                <a:cubicBezTo>
                  <a:pt x="401078" y="757537"/>
                  <a:pt x="243840" y="760395"/>
                  <a:pt x="86627" y="760395"/>
                </a:cubicBezTo>
              </a:path>
            </a:pathLst>
          </a:custGeom>
          <a:noFill/>
          <a:ln w="5715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9385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6025" y="224145"/>
            <a:ext cx="10122791" cy="1185067"/>
          </a:xfrm>
          <a:prstGeom prst="rect">
            <a:avLst/>
          </a:prstGeom>
        </p:spPr>
        <p:txBody>
          <a:bodyPr spcFirstLastPara="1" vert="horz" wrap="square" lIns="0" tIns="63626" rIns="0" bIns="0" rtlCol="0" anchor="ctr" anchorCtr="0">
            <a:spAutoFit/>
          </a:bodyPr>
          <a:lstStyle/>
          <a:p>
            <a:pPr marL="11206">
              <a:spcBef>
                <a:spcPts val="106"/>
              </a:spcBef>
            </a:pPr>
            <a:r>
              <a:rPr dirty="0"/>
              <a:t>Advanced</a:t>
            </a:r>
            <a:r>
              <a:rPr spc="-75" dirty="0"/>
              <a:t> </a:t>
            </a:r>
            <a:r>
              <a:rPr spc="-18" dirty="0"/>
              <a:t>Technique:</a:t>
            </a:r>
            <a:r>
              <a:rPr spc="-66" dirty="0"/>
              <a:t> </a:t>
            </a:r>
            <a:r>
              <a:rPr spc="-9" dirty="0"/>
              <a:t>"Charlieplexing"</a:t>
            </a:r>
            <a:br>
              <a:rPr lang="en-US" spc="-9" dirty="0"/>
            </a:br>
            <a:r>
              <a:rPr lang="en-US" spc="-9" dirty="0"/>
              <a:t>GPIO = HI  or  LO  or  “</a:t>
            </a:r>
            <a:r>
              <a:rPr lang="en-US" spc="-9" dirty="0" err="1"/>
              <a:t>Tristated</a:t>
            </a:r>
            <a:r>
              <a:rPr lang="en-US" spc="-9" dirty="0"/>
              <a:t>” (disconnected)</a:t>
            </a:r>
            <a:endParaRPr spc="-9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4294967295"/>
          </p:nvPr>
        </p:nvSpPr>
        <p:spPr>
          <a:xfrm>
            <a:off x="12007850" y="6532563"/>
            <a:ext cx="184150" cy="146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800" b="1" i="0">
                <a:solidFill>
                  <a:schemeClr val="tx1"/>
                </a:solidFill>
                <a:latin typeface="Arial Narrow"/>
                <a:cs typeface="Arial Narrow"/>
              </a:defRPr>
            </a:lvl1pPr>
          </a:lstStyle>
          <a:p>
            <a:pPr marL="38100">
              <a:spcBef>
                <a:spcPts val="70"/>
              </a:spcBef>
            </a:pPr>
            <a:fld id="{81D60167-4931-47E6-BA6A-407CBD079E47}" type="slidenum">
              <a:rPr lang="en-US" spc="-25" smtClean="0"/>
              <a:pPr marL="38100">
                <a:spcBef>
                  <a:spcPts val="70"/>
                </a:spcBef>
              </a:pPr>
              <a:t>64</a:t>
            </a:fld>
            <a:endParaRPr spc="-22" dirty="0"/>
          </a:p>
        </p:txBody>
      </p:sp>
      <p:pic>
        <p:nvPicPr>
          <p:cNvPr id="6" name="object 6"/>
          <p:cNvPicPr/>
          <p:nvPr/>
        </p:nvPicPr>
        <p:blipFill rotWithShape="1">
          <a:blip r:embed="rId2" cstate="print"/>
          <a:srcRect l="12919"/>
          <a:stretch/>
        </p:blipFill>
        <p:spPr>
          <a:xfrm>
            <a:off x="5617030" y="1745069"/>
            <a:ext cx="6395305" cy="44247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7498CF-5416-0910-31AC-424B2C33C99A}"/>
              </a:ext>
            </a:extLst>
          </p:cNvPr>
          <p:cNvSpPr txBox="1"/>
          <p:nvPr/>
        </p:nvSpPr>
        <p:spPr>
          <a:xfrm>
            <a:off x="10497" y="1629461"/>
            <a:ext cx="5408528" cy="390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4106" marR="261671" indent="-342900">
              <a:lnSpc>
                <a:spcPct val="102200"/>
              </a:lnSpc>
              <a:spcBef>
                <a:spcPts val="66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cs typeface="Calibri"/>
              </a:rPr>
              <a:t>GPIO outputs can be HI, LO,                                    or </a:t>
            </a:r>
            <a:r>
              <a:rPr lang="en-US" sz="2000" dirty="0" err="1">
                <a:latin typeface="Calibri"/>
                <a:cs typeface="Calibri"/>
              </a:rPr>
              <a:t>Tristated</a:t>
            </a:r>
            <a:r>
              <a:rPr lang="en-US" sz="2000" dirty="0">
                <a:latin typeface="Calibri"/>
                <a:cs typeface="Calibri"/>
              </a:rPr>
              <a:t> (disconnected)</a:t>
            </a:r>
          </a:p>
          <a:p>
            <a:pPr marL="354106" marR="261671" indent="-342900">
              <a:lnSpc>
                <a:spcPct val="102200"/>
              </a:lnSpc>
              <a:spcBef>
                <a:spcPts val="66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Calibri"/>
              <a:cs typeface="Calibri"/>
            </a:endParaRPr>
          </a:p>
          <a:p>
            <a:pPr marL="354106" marR="261671" indent="-342900">
              <a:lnSpc>
                <a:spcPct val="102200"/>
              </a:lnSpc>
              <a:spcBef>
                <a:spcPts val="66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cs typeface="Calibri"/>
              </a:rPr>
              <a:t>With 3 possible states, we can                 dramatically increase the number                        of LEDs driven with a given number                    of GPIO</a:t>
            </a:r>
          </a:p>
          <a:p>
            <a:pPr marL="354106" marR="261671" indent="-342900">
              <a:lnSpc>
                <a:spcPct val="102200"/>
              </a:lnSpc>
              <a:spcBef>
                <a:spcPts val="66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Calibri"/>
              <a:cs typeface="Calibri"/>
            </a:endParaRPr>
          </a:p>
          <a:p>
            <a:pPr marL="354106" marR="261671" indent="-342900">
              <a:lnSpc>
                <a:spcPct val="102200"/>
              </a:lnSpc>
              <a:spcBef>
                <a:spcPts val="66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cs typeface="Calibri"/>
              </a:rPr>
              <a:t>To illuminate LED1:                                                 </a:t>
            </a:r>
            <a:r>
              <a:rPr lang="en-US" sz="2000" dirty="0">
                <a:solidFill>
                  <a:srgbClr val="FF0000"/>
                </a:solidFill>
                <a:latin typeface="Calibri"/>
                <a:cs typeface="Calibri"/>
              </a:rPr>
              <a:t>PIN1 = 0V				       PIN2 = 5V  				         PIN3 = </a:t>
            </a:r>
            <a:r>
              <a:rPr lang="en-US" sz="2000" dirty="0" err="1">
                <a:solidFill>
                  <a:srgbClr val="FF0000"/>
                </a:solidFill>
                <a:latin typeface="Calibri"/>
                <a:cs typeface="Calibri"/>
              </a:rPr>
              <a:t>Tristated</a:t>
            </a:r>
            <a:r>
              <a:rPr lang="en-US" sz="2000" dirty="0">
                <a:solidFill>
                  <a:srgbClr val="FF0000"/>
                </a:solidFill>
                <a:latin typeface="Calibri"/>
                <a:cs typeface="Calibri"/>
              </a:rPr>
              <a:t> (disconnected)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FFDBEB-3C2E-766E-CFB4-4BD3C979F21F}"/>
              </a:ext>
            </a:extLst>
          </p:cNvPr>
          <p:cNvSpPr txBox="1"/>
          <p:nvPr/>
        </p:nvSpPr>
        <p:spPr>
          <a:xfrm>
            <a:off x="4494998" y="2252311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0V=PIN1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8EABC4-64F3-3866-5FEF-FFCBCE1C2557}"/>
              </a:ext>
            </a:extLst>
          </p:cNvPr>
          <p:cNvSpPr txBox="1"/>
          <p:nvPr/>
        </p:nvSpPr>
        <p:spPr>
          <a:xfrm>
            <a:off x="4494998" y="3725029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5V=PIN2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5F2C3B-372C-2C86-4824-7FBC56D6E60F}"/>
              </a:ext>
            </a:extLst>
          </p:cNvPr>
          <p:cNvSpPr txBox="1"/>
          <p:nvPr/>
        </p:nvSpPr>
        <p:spPr>
          <a:xfrm>
            <a:off x="4354457" y="5198341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Tri=PIN3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2C1028-7A9C-95D4-B341-61EE36EA0959}"/>
              </a:ext>
            </a:extLst>
          </p:cNvPr>
          <p:cNvSpPr/>
          <p:nvPr/>
        </p:nvSpPr>
        <p:spPr>
          <a:xfrm>
            <a:off x="7673292" y="2652421"/>
            <a:ext cx="279133" cy="177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BC7BCD-3216-1EFA-52B0-8E977F824DD6}"/>
              </a:ext>
            </a:extLst>
          </p:cNvPr>
          <p:cNvSpPr/>
          <p:nvPr/>
        </p:nvSpPr>
        <p:spPr>
          <a:xfrm>
            <a:off x="8560591" y="3540784"/>
            <a:ext cx="279133" cy="177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3795F8-B4B6-F6E3-4276-B13F2F85D02F}"/>
              </a:ext>
            </a:extLst>
          </p:cNvPr>
          <p:cNvSpPr/>
          <p:nvPr/>
        </p:nvSpPr>
        <p:spPr>
          <a:xfrm>
            <a:off x="8759142" y="2804821"/>
            <a:ext cx="279133" cy="177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992EF0-77FA-274F-9F0E-944256BC87B4}"/>
              </a:ext>
            </a:extLst>
          </p:cNvPr>
          <p:cNvSpPr/>
          <p:nvPr/>
        </p:nvSpPr>
        <p:spPr>
          <a:xfrm>
            <a:off x="7627141" y="3519353"/>
            <a:ext cx="279133" cy="177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CCBB9BB-4641-E3DA-43D4-DD727F4A966C}"/>
              </a:ext>
            </a:extLst>
          </p:cNvPr>
          <p:cNvSpPr/>
          <p:nvPr/>
        </p:nvSpPr>
        <p:spPr>
          <a:xfrm>
            <a:off x="8619575" y="4099341"/>
            <a:ext cx="279133" cy="177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174820-D9E2-93A9-DF87-2EDB31EDC60C}"/>
              </a:ext>
            </a:extLst>
          </p:cNvPr>
          <p:cNvSpPr/>
          <p:nvPr/>
        </p:nvSpPr>
        <p:spPr>
          <a:xfrm>
            <a:off x="9524450" y="4099341"/>
            <a:ext cx="279133" cy="177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975BCC-407F-F5CC-4F75-67ABB603A99B}"/>
              </a:ext>
            </a:extLst>
          </p:cNvPr>
          <p:cNvSpPr/>
          <p:nvPr/>
        </p:nvSpPr>
        <p:spPr>
          <a:xfrm>
            <a:off x="10489259" y="4246979"/>
            <a:ext cx="279133" cy="177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DCEAC0-F5A4-D0DB-3848-CB5B0E64B7B3}"/>
              </a:ext>
            </a:extLst>
          </p:cNvPr>
          <p:cNvSpPr/>
          <p:nvPr/>
        </p:nvSpPr>
        <p:spPr>
          <a:xfrm>
            <a:off x="10555934" y="3363378"/>
            <a:ext cx="279133" cy="177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C5C45A-F316-EA1A-4966-FECC12028077}"/>
              </a:ext>
            </a:extLst>
          </p:cNvPr>
          <p:cNvSpPr/>
          <p:nvPr/>
        </p:nvSpPr>
        <p:spPr>
          <a:xfrm>
            <a:off x="8560591" y="4992310"/>
            <a:ext cx="279133" cy="177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CAA845-917D-6549-D980-1F0B034075A8}"/>
              </a:ext>
            </a:extLst>
          </p:cNvPr>
          <p:cNvSpPr/>
          <p:nvPr/>
        </p:nvSpPr>
        <p:spPr>
          <a:xfrm>
            <a:off x="9523744" y="5011482"/>
            <a:ext cx="279133" cy="177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B1581E7-9BBF-986E-8183-8F47336166C0}"/>
              </a:ext>
            </a:extLst>
          </p:cNvPr>
          <p:cNvSpPr/>
          <p:nvPr/>
        </p:nvSpPr>
        <p:spPr>
          <a:xfrm>
            <a:off x="11488275" y="4246979"/>
            <a:ext cx="279133" cy="177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BDA93B2-79F9-06C5-96D0-44EBEE0EB95B}"/>
              </a:ext>
            </a:extLst>
          </p:cNvPr>
          <p:cNvSpPr/>
          <p:nvPr/>
        </p:nvSpPr>
        <p:spPr>
          <a:xfrm>
            <a:off x="11488274" y="3363378"/>
            <a:ext cx="279133" cy="177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90C28B10-6CE1-DDF2-E327-A21CF510CA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6025" y="224145"/>
            <a:ext cx="10122791" cy="1185067"/>
          </a:xfrm>
          <a:prstGeom prst="rect">
            <a:avLst/>
          </a:prstGeom>
        </p:spPr>
        <p:txBody>
          <a:bodyPr spcFirstLastPara="1" vert="horz" wrap="square" lIns="0" tIns="63626" rIns="0" bIns="0" rtlCol="0" anchor="ctr" anchorCtr="0">
            <a:spAutoFit/>
          </a:bodyPr>
          <a:lstStyle/>
          <a:p>
            <a:pPr marL="11206">
              <a:spcBef>
                <a:spcPts val="106"/>
              </a:spcBef>
            </a:pPr>
            <a:r>
              <a:rPr dirty="0"/>
              <a:t>Advanced</a:t>
            </a:r>
            <a:r>
              <a:rPr spc="-75" dirty="0"/>
              <a:t> </a:t>
            </a:r>
            <a:r>
              <a:rPr spc="-18" dirty="0"/>
              <a:t>Technique:</a:t>
            </a:r>
            <a:r>
              <a:rPr spc="-66" dirty="0"/>
              <a:t> </a:t>
            </a:r>
            <a:r>
              <a:rPr spc="-9" dirty="0"/>
              <a:t>"Charlieplexing"</a:t>
            </a:r>
            <a:br>
              <a:rPr lang="en-US" spc="-9" dirty="0"/>
            </a:br>
            <a:r>
              <a:rPr lang="en-US" spc="-9" dirty="0"/>
              <a:t>GPIO = HI  or  LO  or  “</a:t>
            </a:r>
            <a:r>
              <a:rPr lang="en-US" spc="-9" dirty="0" err="1"/>
              <a:t>Tristated</a:t>
            </a:r>
            <a:r>
              <a:rPr lang="en-US" spc="-9" dirty="0"/>
              <a:t>” (disconnected)</a:t>
            </a:r>
            <a:endParaRPr spc="-9" dirty="0"/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D25B5369-F7C8-6936-F89A-FCD2752FABE0}"/>
              </a:ext>
            </a:extLst>
          </p:cNvPr>
          <p:cNvSpPr txBox="1">
            <a:spLocks/>
          </p:cNvSpPr>
          <p:nvPr/>
        </p:nvSpPr>
        <p:spPr>
          <a:xfrm>
            <a:off x="12007850" y="6532563"/>
            <a:ext cx="184150" cy="146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ern="0"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800" b="1" i="0" u="none" strike="noStrike" cap="none">
                <a:solidFill>
                  <a:schemeClr val="tx1"/>
                </a:solidFill>
                <a:latin typeface="Arial Narrow"/>
                <a:ea typeface="Arial"/>
                <a:cs typeface="Arial Narrow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70"/>
              </a:spcBef>
            </a:pPr>
            <a:fld id="{81D60167-4931-47E6-BA6A-407CBD079E47}" type="slidenum">
              <a:rPr lang="en-US" spc="-25" smtClean="0"/>
              <a:pPr marL="38100">
                <a:spcBef>
                  <a:spcPts val="70"/>
                </a:spcBef>
              </a:pPr>
              <a:t>65</a:t>
            </a:fld>
            <a:endParaRPr lang="en-US" spc="-22" dirty="0"/>
          </a:p>
        </p:txBody>
      </p:sp>
      <p:pic>
        <p:nvPicPr>
          <p:cNvPr id="6" name="object 6">
            <a:extLst>
              <a:ext uri="{FF2B5EF4-FFF2-40B4-BE49-F238E27FC236}">
                <a16:creationId xmlns:a16="http://schemas.microsoft.com/office/drawing/2014/main" id="{8E2F8261-4C2E-506A-6052-64B8083D7656}"/>
              </a:ext>
            </a:extLst>
          </p:cNvPr>
          <p:cNvPicPr/>
          <p:nvPr/>
        </p:nvPicPr>
        <p:blipFill rotWithShape="1">
          <a:blip r:embed="rId2" cstate="print"/>
          <a:srcRect l="12919"/>
          <a:stretch/>
        </p:blipFill>
        <p:spPr>
          <a:xfrm>
            <a:off x="5617030" y="1745069"/>
            <a:ext cx="6395305" cy="4424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25FBF0-03ED-11A3-6CAE-A7C81CDDBC90}"/>
              </a:ext>
            </a:extLst>
          </p:cNvPr>
          <p:cNvSpPr txBox="1"/>
          <p:nvPr/>
        </p:nvSpPr>
        <p:spPr>
          <a:xfrm>
            <a:off x="10497" y="1629461"/>
            <a:ext cx="5408528" cy="390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4106" marR="261671" indent="-342900">
              <a:lnSpc>
                <a:spcPct val="102200"/>
              </a:lnSpc>
              <a:spcBef>
                <a:spcPts val="66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cs typeface="Calibri"/>
              </a:rPr>
              <a:t>GPIO outputs can be HI, LO,                                    or </a:t>
            </a:r>
            <a:r>
              <a:rPr lang="en-US" sz="2000" dirty="0" err="1">
                <a:latin typeface="Calibri"/>
                <a:cs typeface="Calibri"/>
              </a:rPr>
              <a:t>Tristated</a:t>
            </a:r>
            <a:r>
              <a:rPr lang="en-US" sz="2000" dirty="0">
                <a:latin typeface="Calibri"/>
                <a:cs typeface="Calibri"/>
              </a:rPr>
              <a:t> (disconnected)</a:t>
            </a:r>
          </a:p>
          <a:p>
            <a:pPr marL="354106" marR="261671" indent="-342900">
              <a:lnSpc>
                <a:spcPct val="102200"/>
              </a:lnSpc>
              <a:spcBef>
                <a:spcPts val="66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Calibri"/>
              <a:cs typeface="Calibri"/>
            </a:endParaRPr>
          </a:p>
          <a:p>
            <a:pPr marL="354106" marR="261671" indent="-342900">
              <a:lnSpc>
                <a:spcPct val="102200"/>
              </a:lnSpc>
              <a:spcBef>
                <a:spcPts val="66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cs typeface="Calibri"/>
              </a:rPr>
              <a:t>With 3 possible states, we can                 dramatically increase the number                        of LEDs driven with a given number                    of GPIO</a:t>
            </a:r>
          </a:p>
          <a:p>
            <a:pPr marL="354106" marR="261671" indent="-342900">
              <a:lnSpc>
                <a:spcPct val="102200"/>
              </a:lnSpc>
              <a:spcBef>
                <a:spcPts val="66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Calibri"/>
              <a:cs typeface="Calibri"/>
            </a:endParaRPr>
          </a:p>
          <a:p>
            <a:pPr marL="354106" marR="261671" indent="-342900">
              <a:lnSpc>
                <a:spcPct val="102200"/>
              </a:lnSpc>
              <a:spcBef>
                <a:spcPts val="66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cs typeface="Calibri"/>
              </a:rPr>
              <a:t>To illuminate LED1:                                                 </a:t>
            </a:r>
            <a:r>
              <a:rPr lang="en-US" sz="2000" dirty="0">
                <a:solidFill>
                  <a:srgbClr val="FF0000"/>
                </a:solidFill>
                <a:latin typeface="Calibri"/>
                <a:cs typeface="Calibri"/>
              </a:rPr>
              <a:t>PIN1 = 0V				       PIN2 = 5V  				         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libri"/>
                <a:cs typeface="Calibri"/>
              </a:rPr>
              <a:t>PIN3 = 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libri"/>
                <a:cs typeface="Calibri"/>
              </a:rPr>
              <a:t>Tristated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libri"/>
                <a:cs typeface="Calibri"/>
              </a:rPr>
              <a:t> (disconnected)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101A08-416F-3BF0-DECE-3200A030EC3B}"/>
              </a:ext>
            </a:extLst>
          </p:cNvPr>
          <p:cNvSpPr txBox="1"/>
          <p:nvPr/>
        </p:nvSpPr>
        <p:spPr>
          <a:xfrm>
            <a:off x="4494998" y="2252311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0V=PIN1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CA3D54-D48F-E4D5-1A1C-4947BC46D0C5}"/>
              </a:ext>
            </a:extLst>
          </p:cNvPr>
          <p:cNvSpPr txBox="1"/>
          <p:nvPr/>
        </p:nvSpPr>
        <p:spPr>
          <a:xfrm>
            <a:off x="4494998" y="3725029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5V=PIN2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FA3A6C-A190-FDF6-00CB-CBF60FD38EAF}"/>
              </a:ext>
            </a:extLst>
          </p:cNvPr>
          <p:cNvSpPr txBox="1"/>
          <p:nvPr/>
        </p:nvSpPr>
        <p:spPr>
          <a:xfrm>
            <a:off x="4354457" y="5198341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Tri=PIN3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2D1FE7-2E94-4FE5-5654-CE927EC3101B}"/>
              </a:ext>
            </a:extLst>
          </p:cNvPr>
          <p:cNvSpPr/>
          <p:nvPr/>
        </p:nvSpPr>
        <p:spPr>
          <a:xfrm>
            <a:off x="7673292" y="2652421"/>
            <a:ext cx="279133" cy="177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6FAC7A-2D04-F2AB-2C58-5559E4D88C2C}"/>
              </a:ext>
            </a:extLst>
          </p:cNvPr>
          <p:cNvSpPr/>
          <p:nvPr/>
        </p:nvSpPr>
        <p:spPr>
          <a:xfrm>
            <a:off x="8560591" y="3540784"/>
            <a:ext cx="279133" cy="177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76349D-C686-0C6D-2F5A-EC42AA620E04}"/>
              </a:ext>
            </a:extLst>
          </p:cNvPr>
          <p:cNvSpPr/>
          <p:nvPr/>
        </p:nvSpPr>
        <p:spPr>
          <a:xfrm>
            <a:off x="8759142" y="2804821"/>
            <a:ext cx="279133" cy="177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50EF2E-CAEB-E629-C4A9-A92597431B80}"/>
              </a:ext>
            </a:extLst>
          </p:cNvPr>
          <p:cNvSpPr/>
          <p:nvPr/>
        </p:nvSpPr>
        <p:spPr>
          <a:xfrm>
            <a:off x="7627141" y="3519353"/>
            <a:ext cx="279133" cy="177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95A9B4-F347-DD52-7F65-402634C688C1}"/>
              </a:ext>
            </a:extLst>
          </p:cNvPr>
          <p:cNvSpPr/>
          <p:nvPr/>
        </p:nvSpPr>
        <p:spPr>
          <a:xfrm>
            <a:off x="8619575" y="4099341"/>
            <a:ext cx="279133" cy="177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A151C9-99D7-9138-9D46-456F0341DA61}"/>
              </a:ext>
            </a:extLst>
          </p:cNvPr>
          <p:cNvSpPr/>
          <p:nvPr/>
        </p:nvSpPr>
        <p:spPr>
          <a:xfrm>
            <a:off x="9524450" y="4099341"/>
            <a:ext cx="279133" cy="177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109872-F2D4-5B09-24A6-845758CBD63A}"/>
              </a:ext>
            </a:extLst>
          </p:cNvPr>
          <p:cNvSpPr/>
          <p:nvPr/>
        </p:nvSpPr>
        <p:spPr>
          <a:xfrm>
            <a:off x="10489259" y="4246979"/>
            <a:ext cx="279133" cy="177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C34454-A310-06E9-BF62-26B8BAD846B5}"/>
              </a:ext>
            </a:extLst>
          </p:cNvPr>
          <p:cNvSpPr/>
          <p:nvPr/>
        </p:nvSpPr>
        <p:spPr>
          <a:xfrm>
            <a:off x="10555934" y="3363378"/>
            <a:ext cx="279133" cy="177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F05FE98-3642-89D1-5F8A-5D08B151ED81}"/>
              </a:ext>
            </a:extLst>
          </p:cNvPr>
          <p:cNvSpPr/>
          <p:nvPr/>
        </p:nvSpPr>
        <p:spPr>
          <a:xfrm>
            <a:off x="8560591" y="4992310"/>
            <a:ext cx="279133" cy="177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A88C21-218E-17DE-35EE-A1D6F236C99F}"/>
              </a:ext>
            </a:extLst>
          </p:cNvPr>
          <p:cNvSpPr/>
          <p:nvPr/>
        </p:nvSpPr>
        <p:spPr>
          <a:xfrm>
            <a:off x="9523744" y="5011482"/>
            <a:ext cx="279133" cy="177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2D87A4-F555-650F-34DB-8D15BB866E0D}"/>
              </a:ext>
            </a:extLst>
          </p:cNvPr>
          <p:cNvSpPr/>
          <p:nvPr/>
        </p:nvSpPr>
        <p:spPr>
          <a:xfrm>
            <a:off x="11488275" y="4246979"/>
            <a:ext cx="279133" cy="177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C4BA02-1DE6-2B68-621B-C3C8B3FA6B0F}"/>
              </a:ext>
            </a:extLst>
          </p:cNvPr>
          <p:cNvSpPr/>
          <p:nvPr/>
        </p:nvSpPr>
        <p:spPr>
          <a:xfrm>
            <a:off x="11488274" y="3363378"/>
            <a:ext cx="279133" cy="177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5DA961-D4B2-E364-5079-7E2423F05D16}"/>
              </a:ext>
            </a:extLst>
          </p:cNvPr>
          <p:cNvCxnSpPr/>
          <p:nvPr/>
        </p:nvCxnSpPr>
        <p:spPr>
          <a:xfrm>
            <a:off x="6882063" y="5188888"/>
            <a:ext cx="1024211" cy="9453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B7DBB32-7DFB-6DAA-C875-119E7AA08ED5}"/>
              </a:ext>
            </a:extLst>
          </p:cNvPr>
          <p:cNvSpPr txBox="1"/>
          <p:nvPr/>
        </p:nvSpPr>
        <p:spPr>
          <a:xfrm>
            <a:off x="6843353" y="470007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0A</a:t>
            </a:r>
          </a:p>
        </p:txBody>
      </p:sp>
    </p:spTree>
    <p:extLst>
      <p:ext uri="{BB962C8B-B14F-4D97-AF65-F5344CB8AC3E}">
        <p14:creationId xmlns:p14="http://schemas.microsoft.com/office/powerpoint/2010/main" val="24921883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A0805634-4939-EB81-A544-5B77DC5DD2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6025" y="224145"/>
            <a:ext cx="10122791" cy="1185067"/>
          </a:xfrm>
          <a:prstGeom prst="rect">
            <a:avLst/>
          </a:prstGeom>
        </p:spPr>
        <p:txBody>
          <a:bodyPr spcFirstLastPara="1" vert="horz" wrap="square" lIns="0" tIns="63626" rIns="0" bIns="0" rtlCol="0" anchor="ctr" anchorCtr="0">
            <a:spAutoFit/>
          </a:bodyPr>
          <a:lstStyle/>
          <a:p>
            <a:pPr marL="11206">
              <a:spcBef>
                <a:spcPts val="106"/>
              </a:spcBef>
            </a:pPr>
            <a:r>
              <a:rPr dirty="0"/>
              <a:t>Advanced</a:t>
            </a:r>
            <a:r>
              <a:rPr spc="-75" dirty="0"/>
              <a:t> </a:t>
            </a:r>
            <a:r>
              <a:rPr spc="-18" dirty="0"/>
              <a:t>Technique:</a:t>
            </a:r>
            <a:r>
              <a:rPr spc="-66" dirty="0"/>
              <a:t> </a:t>
            </a:r>
            <a:r>
              <a:rPr spc="-9" dirty="0"/>
              <a:t>"Charlieplexing"</a:t>
            </a:r>
            <a:br>
              <a:rPr lang="en-US" spc="-9" dirty="0"/>
            </a:br>
            <a:r>
              <a:rPr lang="en-US" spc="-9" dirty="0"/>
              <a:t>GPIO = HI  or  LO  or  “</a:t>
            </a:r>
            <a:r>
              <a:rPr lang="en-US" spc="-9" dirty="0" err="1"/>
              <a:t>Tristated</a:t>
            </a:r>
            <a:r>
              <a:rPr lang="en-US" spc="-9" dirty="0"/>
              <a:t>” (disconnected)</a:t>
            </a:r>
            <a:endParaRPr spc="-9" dirty="0"/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1D0E8880-2442-AF69-B420-1A7F97808DAC}"/>
              </a:ext>
            </a:extLst>
          </p:cNvPr>
          <p:cNvSpPr txBox="1">
            <a:spLocks/>
          </p:cNvSpPr>
          <p:nvPr/>
        </p:nvSpPr>
        <p:spPr>
          <a:xfrm>
            <a:off x="12007850" y="6532563"/>
            <a:ext cx="184150" cy="146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ern="0"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800" b="1" i="0" u="none" strike="noStrike" cap="none">
                <a:solidFill>
                  <a:schemeClr val="tx1"/>
                </a:solidFill>
                <a:latin typeface="Arial Narrow"/>
                <a:ea typeface="Arial"/>
                <a:cs typeface="Arial Narrow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70"/>
              </a:spcBef>
            </a:pPr>
            <a:fld id="{81D60167-4931-47E6-BA6A-407CBD079E47}" type="slidenum">
              <a:rPr lang="en-US" spc="-25" smtClean="0"/>
              <a:pPr marL="38100">
                <a:spcBef>
                  <a:spcPts val="70"/>
                </a:spcBef>
              </a:pPr>
              <a:t>66</a:t>
            </a:fld>
            <a:endParaRPr lang="en-US" spc="-22" dirty="0"/>
          </a:p>
        </p:txBody>
      </p:sp>
      <p:pic>
        <p:nvPicPr>
          <p:cNvPr id="6" name="object 6">
            <a:extLst>
              <a:ext uri="{FF2B5EF4-FFF2-40B4-BE49-F238E27FC236}">
                <a16:creationId xmlns:a16="http://schemas.microsoft.com/office/drawing/2014/main" id="{2D686E1B-2AA8-7E8B-DA93-B44654C2BFFD}"/>
              </a:ext>
            </a:extLst>
          </p:cNvPr>
          <p:cNvPicPr/>
          <p:nvPr/>
        </p:nvPicPr>
        <p:blipFill rotWithShape="1">
          <a:blip r:embed="rId2" cstate="print"/>
          <a:srcRect l="12919"/>
          <a:stretch/>
        </p:blipFill>
        <p:spPr>
          <a:xfrm>
            <a:off x="5617030" y="1745069"/>
            <a:ext cx="6395305" cy="4424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2F12C9-6903-8721-6C65-DECFEA6DC787}"/>
              </a:ext>
            </a:extLst>
          </p:cNvPr>
          <p:cNvSpPr txBox="1"/>
          <p:nvPr/>
        </p:nvSpPr>
        <p:spPr>
          <a:xfrm>
            <a:off x="10497" y="1629461"/>
            <a:ext cx="5408528" cy="390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4106" marR="261671" indent="-342900">
              <a:lnSpc>
                <a:spcPct val="102200"/>
              </a:lnSpc>
              <a:spcBef>
                <a:spcPts val="66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cs typeface="Calibri"/>
              </a:rPr>
              <a:t>GPIO outputs can be HI, LO,                                    or </a:t>
            </a:r>
            <a:r>
              <a:rPr lang="en-US" sz="2000" dirty="0" err="1">
                <a:latin typeface="Calibri"/>
                <a:cs typeface="Calibri"/>
              </a:rPr>
              <a:t>Tristated</a:t>
            </a:r>
            <a:r>
              <a:rPr lang="en-US" sz="2000" dirty="0">
                <a:latin typeface="Calibri"/>
                <a:cs typeface="Calibri"/>
              </a:rPr>
              <a:t> (disconnected)</a:t>
            </a:r>
          </a:p>
          <a:p>
            <a:pPr marL="354106" marR="261671" indent="-342900">
              <a:lnSpc>
                <a:spcPct val="102200"/>
              </a:lnSpc>
              <a:spcBef>
                <a:spcPts val="66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Calibri"/>
              <a:cs typeface="Calibri"/>
            </a:endParaRPr>
          </a:p>
          <a:p>
            <a:pPr marL="354106" marR="261671" indent="-342900">
              <a:lnSpc>
                <a:spcPct val="102200"/>
              </a:lnSpc>
              <a:spcBef>
                <a:spcPts val="66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cs typeface="Calibri"/>
              </a:rPr>
              <a:t>With 3 possible states, we can                 dramatically increase the number                        of LEDs driven with a given number                    of GPIO</a:t>
            </a:r>
          </a:p>
          <a:p>
            <a:pPr marL="354106" marR="261671" indent="-342900">
              <a:lnSpc>
                <a:spcPct val="102200"/>
              </a:lnSpc>
              <a:spcBef>
                <a:spcPts val="66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Calibri"/>
              <a:cs typeface="Calibri"/>
            </a:endParaRPr>
          </a:p>
          <a:p>
            <a:pPr marL="354106" marR="261671" indent="-342900">
              <a:lnSpc>
                <a:spcPct val="102200"/>
              </a:lnSpc>
              <a:spcBef>
                <a:spcPts val="66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cs typeface="Calibri"/>
              </a:rPr>
              <a:t>To illuminate LED1:                                                 </a:t>
            </a:r>
            <a:r>
              <a:rPr lang="en-US" sz="2000" dirty="0">
                <a:solidFill>
                  <a:srgbClr val="FF0000"/>
                </a:solidFill>
                <a:latin typeface="Calibri"/>
                <a:cs typeface="Calibri"/>
              </a:rPr>
              <a:t>PIN1 = 0V				       PIN2 = 5V  				         PIN3 = </a:t>
            </a:r>
            <a:r>
              <a:rPr lang="en-US" sz="2000" dirty="0" err="1">
                <a:solidFill>
                  <a:srgbClr val="FF0000"/>
                </a:solidFill>
                <a:latin typeface="Calibri"/>
                <a:cs typeface="Calibri"/>
              </a:rPr>
              <a:t>Tristated</a:t>
            </a:r>
            <a:r>
              <a:rPr lang="en-US" sz="2000" dirty="0">
                <a:solidFill>
                  <a:srgbClr val="FF0000"/>
                </a:solidFill>
                <a:latin typeface="Calibri"/>
                <a:cs typeface="Calibri"/>
              </a:rPr>
              <a:t> (disconnected)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59CAD8-A1E1-0246-1040-AF4085F0226C}"/>
              </a:ext>
            </a:extLst>
          </p:cNvPr>
          <p:cNvSpPr txBox="1"/>
          <p:nvPr/>
        </p:nvSpPr>
        <p:spPr>
          <a:xfrm>
            <a:off x="4494998" y="2252311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0V=PIN1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D76549-EA6B-8351-05F8-CF4A33123B2F}"/>
              </a:ext>
            </a:extLst>
          </p:cNvPr>
          <p:cNvSpPr txBox="1"/>
          <p:nvPr/>
        </p:nvSpPr>
        <p:spPr>
          <a:xfrm>
            <a:off x="4494998" y="3725029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5V=PIN2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76E893-3A67-2C2F-08BE-B27831F86F76}"/>
              </a:ext>
            </a:extLst>
          </p:cNvPr>
          <p:cNvSpPr txBox="1"/>
          <p:nvPr/>
        </p:nvSpPr>
        <p:spPr>
          <a:xfrm>
            <a:off x="4354457" y="5198341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Tri=PIN3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F3363A-34C4-7D5C-AA91-D04BB7221862}"/>
              </a:ext>
            </a:extLst>
          </p:cNvPr>
          <p:cNvSpPr/>
          <p:nvPr/>
        </p:nvSpPr>
        <p:spPr>
          <a:xfrm>
            <a:off x="7673292" y="2652421"/>
            <a:ext cx="279133" cy="177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DBDDB6-BCE2-2042-1DEF-38F5D2F52265}"/>
              </a:ext>
            </a:extLst>
          </p:cNvPr>
          <p:cNvSpPr/>
          <p:nvPr/>
        </p:nvSpPr>
        <p:spPr>
          <a:xfrm>
            <a:off x="8560591" y="3540784"/>
            <a:ext cx="279133" cy="177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CDEF5D-2E59-A597-A5A7-0FB34B81CA4E}"/>
              </a:ext>
            </a:extLst>
          </p:cNvPr>
          <p:cNvSpPr/>
          <p:nvPr/>
        </p:nvSpPr>
        <p:spPr>
          <a:xfrm>
            <a:off x="8759142" y="2804821"/>
            <a:ext cx="279133" cy="177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C852A1-DFDC-FAE5-D3F7-3E83FE401CDA}"/>
              </a:ext>
            </a:extLst>
          </p:cNvPr>
          <p:cNvSpPr/>
          <p:nvPr/>
        </p:nvSpPr>
        <p:spPr>
          <a:xfrm>
            <a:off x="7627141" y="3519353"/>
            <a:ext cx="279133" cy="177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D1E29B-D382-7263-9DBD-B501C6806565}"/>
              </a:ext>
            </a:extLst>
          </p:cNvPr>
          <p:cNvSpPr/>
          <p:nvPr/>
        </p:nvSpPr>
        <p:spPr>
          <a:xfrm>
            <a:off x="8619575" y="4099341"/>
            <a:ext cx="279133" cy="177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ACF32B-EC81-BC63-2467-A0DE985EE780}"/>
              </a:ext>
            </a:extLst>
          </p:cNvPr>
          <p:cNvSpPr/>
          <p:nvPr/>
        </p:nvSpPr>
        <p:spPr>
          <a:xfrm>
            <a:off x="9524450" y="4099341"/>
            <a:ext cx="279133" cy="177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07C1E6C-56D0-49C7-3594-D79647BAABC0}"/>
              </a:ext>
            </a:extLst>
          </p:cNvPr>
          <p:cNvSpPr/>
          <p:nvPr/>
        </p:nvSpPr>
        <p:spPr>
          <a:xfrm>
            <a:off x="10489259" y="4246979"/>
            <a:ext cx="279133" cy="177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F22F7E-7DC5-BAB5-558C-0446550C788C}"/>
              </a:ext>
            </a:extLst>
          </p:cNvPr>
          <p:cNvSpPr/>
          <p:nvPr/>
        </p:nvSpPr>
        <p:spPr>
          <a:xfrm>
            <a:off x="10555934" y="3363378"/>
            <a:ext cx="279133" cy="177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A3F98F6-5939-F680-FB27-15AB35C454DE}"/>
              </a:ext>
            </a:extLst>
          </p:cNvPr>
          <p:cNvSpPr/>
          <p:nvPr/>
        </p:nvSpPr>
        <p:spPr>
          <a:xfrm>
            <a:off x="8560591" y="4992310"/>
            <a:ext cx="279133" cy="177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AB7AE9-A7B1-13AE-6998-85082A666D7B}"/>
              </a:ext>
            </a:extLst>
          </p:cNvPr>
          <p:cNvSpPr/>
          <p:nvPr/>
        </p:nvSpPr>
        <p:spPr>
          <a:xfrm>
            <a:off x="9523744" y="5011482"/>
            <a:ext cx="279133" cy="177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22C11A-5729-B507-1454-885583C6ABB3}"/>
              </a:ext>
            </a:extLst>
          </p:cNvPr>
          <p:cNvSpPr/>
          <p:nvPr/>
        </p:nvSpPr>
        <p:spPr>
          <a:xfrm>
            <a:off x="11488275" y="4246979"/>
            <a:ext cx="279133" cy="177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F3806B-1374-2539-6886-784D4FFAC994}"/>
              </a:ext>
            </a:extLst>
          </p:cNvPr>
          <p:cNvSpPr/>
          <p:nvPr/>
        </p:nvSpPr>
        <p:spPr>
          <a:xfrm>
            <a:off x="11488274" y="3363378"/>
            <a:ext cx="279133" cy="177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0B7451A-FCC9-C8E4-D99D-057B5D681726}"/>
              </a:ext>
            </a:extLst>
          </p:cNvPr>
          <p:cNvCxnSpPr/>
          <p:nvPr/>
        </p:nvCxnSpPr>
        <p:spPr>
          <a:xfrm>
            <a:off x="6882063" y="5188888"/>
            <a:ext cx="1024211" cy="9453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F1183B7-5AF1-E80F-9FE6-EAF4B0D2B52C}"/>
              </a:ext>
            </a:extLst>
          </p:cNvPr>
          <p:cNvSpPr txBox="1"/>
          <p:nvPr/>
        </p:nvSpPr>
        <p:spPr>
          <a:xfrm>
            <a:off x="6843353" y="470007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0A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01A7C1-6BA5-AD1B-7A43-D16D9C7F3397}"/>
              </a:ext>
            </a:extLst>
          </p:cNvPr>
          <p:cNvSpPr/>
          <p:nvPr/>
        </p:nvSpPr>
        <p:spPr>
          <a:xfrm>
            <a:off x="9259503" y="1745069"/>
            <a:ext cx="2930509" cy="4711870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E33D450-96A8-E841-607A-BD1F7B61096D}"/>
              </a:ext>
            </a:extLst>
          </p:cNvPr>
          <p:cNvSpPr/>
          <p:nvPr/>
        </p:nvSpPr>
        <p:spPr>
          <a:xfrm>
            <a:off x="6843353" y="4041978"/>
            <a:ext cx="2420696" cy="2413297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283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F7074603-21FF-CE61-1F42-5972851167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6025" y="224145"/>
            <a:ext cx="10122791" cy="1185067"/>
          </a:xfrm>
          <a:prstGeom prst="rect">
            <a:avLst/>
          </a:prstGeom>
        </p:spPr>
        <p:txBody>
          <a:bodyPr spcFirstLastPara="1" vert="horz" wrap="square" lIns="0" tIns="63626" rIns="0" bIns="0" rtlCol="0" anchor="ctr" anchorCtr="0">
            <a:spAutoFit/>
          </a:bodyPr>
          <a:lstStyle/>
          <a:p>
            <a:pPr marL="11206">
              <a:spcBef>
                <a:spcPts val="106"/>
              </a:spcBef>
            </a:pPr>
            <a:r>
              <a:rPr dirty="0"/>
              <a:t>Advanced</a:t>
            </a:r>
            <a:r>
              <a:rPr spc="-75" dirty="0"/>
              <a:t> </a:t>
            </a:r>
            <a:r>
              <a:rPr spc="-18" dirty="0"/>
              <a:t>Technique:</a:t>
            </a:r>
            <a:r>
              <a:rPr spc="-66" dirty="0"/>
              <a:t> </a:t>
            </a:r>
            <a:r>
              <a:rPr spc="-9" dirty="0"/>
              <a:t>"Charlieplexing"</a:t>
            </a:r>
            <a:br>
              <a:rPr lang="en-US" spc="-9" dirty="0"/>
            </a:br>
            <a:r>
              <a:rPr lang="en-US" spc="-9" dirty="0"/>
              <a:t>GPIO = HI  or  LO  or  “</a:t>
            </a:r>
            <a:r>
              <a:rPr lang="en-US" spc="-9" dirty="0" err="1"/>
              <a:t>Tristated</a:t>
            </a:r>
            <a:r>
              <a:rPr lang="en-US" spc="-9" dirty="0"/>
              <a:t>” (disconnected)</a:t>
            </a:r>
            <a:endParaRPr spc="-9" dirty="0"/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42AE908E-26C6-F200-55A0-5E9F7E8E444C}"/>
              </a:ext>
            </a:extLst>
          </p:cNvPr>
          <p:cNvSpPr txBox="1">
            <a:spLocks/>
          </p:cNvSpPr>
          <p:nvPr/>
        </p:nvSpPr>
        <p:spPr>
          <a:xfrm>
            <a:off x="12007850" y="6532563"/>
            <a:ext cx="184150" cy="146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ern="0"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800" b="1" i="0" u="none" strike="noStrike" cap="none">
                <a:solidFill>
                  <a:schemeClr val="tx1"/>
                </a:solidFill>
                <a:latin typeface="Arial Narrow"/>
                <a:ea typeface="Arial"/>
                <a:cs typeface="Arial Narrow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70"/>
              </a:spcBef>
            </a:pPr>
            <a:fld id="{81D60167-4931-47E6-BA6A-407CBD079E47}" type="slidenum">
              <a:rPr lang="en-US" spc="-25" smtClean="0"/>
              <a:pPr marL="38100">
                <a:spcBef>
                  <a:spcPts val="70"/>
                </a:spcBef>
              </a:pPr>
              <a:t>67</a:t>
            </a:fld>
            <a:endParaRPr lang="en-US" spc="-22" dirty="0"/>
          </a:p>
        </p:txBody>
      </p:sp>
      <p:pic>
        <p:nvPicPr>
          <p:cNvPr id="6" name="object 6">
            <a:extLst>
              <a:ext uri="{FF2B5EF4-FFF2-40B4-BE49-F238E27FC236}">
                <a16:creationId xmlns:a16="http://schemas.microsoft.com/office/drawing/2014/main" id="{547B7353-9B04-B8E1-0871-1D1449C857E8}"/>
              </a:ext>
            </a:extLst>
          </p:cNvPr>
          <p:cNvPicPr/>
          <p:nvPr/>
        </p:nvPicPr>
        <p:blipFill rotWithShape="1">
          <a:blip r:embed="rId2" cstate="print"/>
          <a:srcRect l="12919"/>
          <a:stretch/>
        </p:blipFill>
        <p:spPr>
          <a:xfrm>
            <a:off x="5617030" y="1745069"/>
            <a:ext cx="6395305" cy="4424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EAEB8C-D508-B86A-5CFF-A4D6A1A3CFB7}"/>
              </a:ext>
            </a:extLst>
          </p:cNvPr>
          <p:cNvSpPr txBox="1"/>
          <p:nvPr/>
        </p:nvSpPr>
        <p:spPr>
          <a:xfrm>
            <a:off x="10497" y="1629461"/>
            <a:ext cx="5408528" cy="390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4106" marR="261671" indent="-342900">
              <a:lnSpc>
                <a:spcPct val="102200"/>
              </a:lnSpc>
              <a:spcBef>
                <a:spcPts val="66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cs typeface="Calibri"/>
              </a:rPr>
              <a:t>GPIO outputs can be HI, LO,                                    or </a:t>
            </a:r>
            <a:r>
              <a:rPr lang="en-US" sz="2000" dirty="0" err="1">
                <a:latin typeface="Calibri"/>
                <a:cs typeface="Calibri"/>
              </a:rPr>
              <a:t>Tristated</a:t>
            </a:r>
            <a:r>
              <a:rPr lang="en-US" sz="2000" dirty="0">
                <a:latin typeface="Calibri"/>
                <a:cs typeface="Calibri"/>
              </a:rPr>
              <a:t> (disconnected)</a:t>
            </a:r>
          </a:p>
          <a:p>
            <a:pPr marL="354106" marR="261671" indent="-342900">
              <a:lnSpc>
                <a:spcPct val="102200"/>
              </a:lnSpc>
              <a:spcBef>
                <a:spcPts val="66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Calibri"/>
              <a:cs typeface="Calibri"/>
            </a:endParaRPr>
          </a:p>
          <a:p>
            <a:pPr marL="354106" marR="261671" indent="-342900">
              <a:lnSpc>
                <a:spcPct val="102200"/>
              </a:lnSpc>
              <a:spcBef>
                <a:spcPts val="66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cs typeface="Calibri"/>
              </a:rPr>
              <a:t>With 3 possible states, we can                 dramatically increase the number                        of LEDs driven with a given number                    of GPIO</a:t>
            </a:r>
          </a:p>
          <a:p>
            <a:pPr marL="354106" marR="261671" indent="-342900">
              <a:lnSpc>
                <a:spcPct val="102200"/>
              </a:lnSpc>
              <a:spcBef>
                <a:spcPts val="66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Calibri"/>
              <a:cs typeface="Calibri"/>
            </a:endParaRPr>
          </a:p>
          <a:p>
            <a:pPr marL="354106" marR="261671" indent="-342900">
              <a:lnSpc>
                <a:spcPct val="102200"/>
              </a:lnSpc>
              <a:spcBef>
                <a:spcPts val="66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cs typeface="Calibri"/>
              </a:rPr>
              <a:t>To illuminate LED1:                                                 </a:t>
            </a:r>
            <a:r>
              <a:rPr lang="en-US" sz="2000" dirty="0">
                <a:solidFill>
                  <a:srgbClr val="FF0000"/>
                </a:solidFill>
                <a:latin typeface="Calibri"/>
                <a:cs typeface="Calibri"/>
              </a:rPr>
              <a:t>PIN1 = 0V				       PIN2 = 5V  				         PIN3 = </a:t>
            </a:r>
            <a:r>
              <a:rPr lang="en-US" sz="2000" dirty="0" err="1">
                <a:solidFill>
                  <a:srgbClr val="FF0000"/>
                </a:solidFill>
                <a:latin typeface="Calibri"/>
                <a:cs typeface="Calibri"/>
              </a:rPr>
              <a:t>Tristated</a:t>
            </a:r>
            <a:r>
              <a:rPr lang="en-US" sz="2000" dirty="0">
                <a:solidFill>
                  <a:srgbClr val="FF0000"/>
                </a:solidFill>
                <a:latin typeface="Calibri"/>
                <a:cs typeface="Calibri"/>
              </a:rPr>
              <a:t> (disconnected)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12F893-A759-9FAD-022F-BE1E3F2F3D4D}"/>
              </a:ext>
            </a:extLst>
          </p:cNvPr>
          <p:cNvSpPr txBox="1"/>
          <p:nvPr/>
        </p:nvSpPr>
        <p:spPr>
          <a:xfrm>
            <a:off x="4494998" y="2252311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0V=PIN1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600A69-2483-6293-6E09-E0DCA31380D1}"/>
              </a:ext>
            </a:extLst>
          </p:cNvPr>
          <p:cNvSpPr txBox="1"/>
          <p:nvPr/>
        </p:nvSpPr>
        <p:spPr>
          <a:xfrm>
            <a:off x="4494998" y="3725029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5V=PIN2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0432F7-8413-7834-19B6-8225C156399C}"/>
              </a:ext>
            </a:extLst>
          </p:cNvPr>
          <p:cNvSpPr txBox="1"/>
          <p:nvPr/>
        </p:nvSpPr>
        <p:spPr>
          <a:xfrm>
            <a:off x="4354457" y="5198341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Tri=PIN3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BF8654-A7D7-117D-EF91-C6E6F8CFA20F}"/>
              </a:ext>
            </a:extLst>
          </p:cNvPr>
          <p:cNvSpPr/>
          <p:nvPr/>
        </p:nvSpPr>
        <p:spPr>
          <a:xfrm>
            <a:off x="7673292" y="2652421"/>
            <a:ext cx="279133" cy="177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890B35-871D-8085-B0CF-C3018DB77CF6}"/>
              </a:ext>
            </a:extLst>
          </p:cNvPr>
          <p:cNvSpPr/>
          <p:nvPr/>
        </p:nvSpPr>
        <p:spPr>
          <a:xfrm>
            <a:off x="8560591" y="3540784"/>
            <a:ext cx="279133" cy="177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E0C1DA-626B-9709-B463-3CCABD28B4E2}"/>
              </a:ext>
            </a:extLst>
          </p:cNvPr>
          <p:cNvSpPr/>
          <p:nvPr/>
        </p:nvSpPr>
        <p:spPr>
          <a:xfrm>
            <a:off x="8759142" y="2804821"/>
            <a:ext cx="279133" cy="177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D8C113-0D09-5F86-66D2-2BC9442FF78D}"/>
              </a:ext>
            </a:extLst>
          </p:cNvPr>
          <p:cNvSpPr/>
          <p:nvPr/>
        </p:nvSpPr>
        <p:spPr>
          <a:xfrm>
            <a:off x="7627141" y="3519353"/>
            <a:ext cx="279133" cy="177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381D91-D197-EAE0-3EF8-7AF44991B912}"/>
              </a:ext>
            </a:extLst>
          </p:cNvPr>
          <p:cNvSpPr/>
          <p:nvPr/>
        </p:nvSpPr>
        <p:spPr>
          <a:xfrm>
            <a:off x="8619575" y="4099341"/>
            <a:ext cx="279133" cy="177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7B5867-1723-FB35-1CE1-7CC0B3B7BDB0}"/>
              </a:ext>
            </a:extLst>
          </p:cNvPr>
          <p:cNvSpPr/>
          <p:nvPr/>
        </p:nvSpPr>
        <p:spPr>
          <a:xfrm>
            <a:off x="9524450" y="4099341"/>
            <a:ext cx="279133" cy="177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4280FA-8AD9-4FE7-08A4-E6EBE6306293}"/>
              </a:ext>
            </a:extLst>
          </p:cNvPr>
          <p:cNvSpPr/>
          <p:nvPr/>
        </p:nvSpPr>
        <p:spPr>
          <a:xfrm>
            <a:off x="10489259" y="4246979"/>
            <a:ext cx="279133" cy="177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A91703-F45D-0C70-7405-3C2B4EF2BFAD}"/>
              </a:ext>
            </a:extLst>
          </p:cNvPr>
          <p:cNvSpPr/>
          <p:nvPr/>
        </p:nvSpPr>
        <p:spPr>
          <a:xfrm>
            <a:off x="10555934" y="3363378"/>
            <a:ext cx="279133" cy="177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3FD8811-82C3-9673-6574-DC8B3E8F0E05}"/>
              </a:ext>
            </a:extLst>
          </p:cNvPr>
          <p:cNvSpPr/>
          <p:nvPr/>
        </p:nvSpPr>
        <p:spPr>
          <a:xfrm>
            <a:off x="8560591" y="4992310"/>
            <a:ext cx="279133" cy="177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993BD7-649A-3AAA-F75E-387A9B459A01}"/>
              </a:ext>
            </a:extLst>
          </p:cNvPr>
          <p:cNvSpPr/>
          <p:nvPr/>
        </p:nvSpPr>
        <p:spPr>
          <a:xfrm>
            <a:off x="9523744" y="5011482"/>
            <a:ext cx="279133" cy="177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A8D7BF-97AD-1D55-1D28-97F6689EC873}"/>
              </a:ext>
            </a:extLst>
          </p:cNvPr>
          <p:cNvSpPr/>
          <p:nvPr/>
        </p:nvSpPr>
        <p:spPr>
          <a:xfrm>
            <a:off x="11488275" y="4246979"/>
            <a:ext cx="279133" cy="177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B3F15A-747A-9A44-955F-96DB6814415F}"/>
              </a:ext>
            </a:extLst>
          </p:cNvPr>
          <p:cNvSpPr/>
          <p:nvPr/>
        </p:nvSpPr>
        <p:spPr>
          <a:xfrm>
            <a:off x="11488274" y="3363378"/>
            <a:ext cx="279133" cy="177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F248DA2-2899-7393-C451-009525CC31FA}"/>
              </a:ext>
            </a:extLst>
          </p:cNvPr>
          <p:cNvCxnSpPr/>
          <p:nvPr/>
        </p:nvCxnSpPr>
        <p:spPr>
          <a:xfrm>
            <a:off x="6882063" y="5188888"/>
            <a:ext cx="1024211" cy="9453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8B7B304-B0B0-2F50-6D0A-640855F1C62E}"/>
              </a:ext>
            </a:extLst>
          </p:cNvPr>
          <p:cNvSpPr txBox="1"/>
          <p:nvPr/>
        </p:nvSpPr>
        <p:spPr>
          <a:xfrm>
            <a:off x="6843353" y="470007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0A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1519346-29ED-8D8C-87D5-A3E14AA8A75C}"/>
              </a:ext>
            </a:extLst>
          </p:cNvPr>
          <p:cNvSpPr/>
          <p:nvPr/>
        </p:nvSpPr>
        <p:spPr>
          <a:xfrm>
            <a:off x="9259503" y="1745069"/>
            <a:ext cx="2930509" cy="4711870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4F5813F-A0CA-130A-805B-D3648D1E565A}"/>
              </a:ext>
            </a:extLst>
          </p:cNvPr>
          <p:cNvSpPr/>
          <p:nvPr/>
        </p:nvSpPr>
        <p:spPr>
          <a:xfrm>
            <a:off x="6843353" y="4041978"/>
            <a:ext cx="2420696" cy="2413297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F10B9E9-8D3E-E638-EF0B-117DBAAFFB89}"/>
              </a:ext>
            </a:extLst>
          </p:cNvPr>
          <p:cNvSpPr/>
          <p:nvPr/>
        </p:nvSpPr>
        <p:spPr>
          <a:xfrm>
            <a:off x="5688531" y="2098307"/>
            <a:ext cx="1742172" cy="1700238"/>
          </a:xfrm>
          <a:custGeom>
            <a:avLst/>
            <a:gdLst>
              <a:gd name="connsiteX0" fmla="*/ 9625 w 1742172"/>
              <a:gd name="connsiteY0" fmla="*/ 1655546 h 1700238"/>
              <a:gd name="connsiteX1" fmla="*/ 192505 w 1742172"/>
              <a:gd name="connsiteY1" fmla="*/ 1694047 h 1700238"/>
              <a:gd name="connsiteX2" fmla="*/ 712269 w 1742172"/>
              <a:gd name="connsiteY2" fmla="*/ 1665171 h 1700238"/>
              <a:gd name="connsiteX3" fmla="*/ 875898 w 1742172"/>
              <a:gd name="connsiteY3" fmla="*/ 1655546 h 1700238"/>
              <a:gd name="connsiteX4" fmla="*/ 1164656 w 1742172"/>
              <a:gd name="connsiteY4" fmla="*/ 1674796 h 1700238"/>
              <a:gd name="connsiteX5" fmla="*/ 1212783 w 1742172"/>
              <a:gd name="connsiteY5" fmla="*/ 1684421 h 1700238"/>
              <a:gd name="connsiteX6" fmla="*/ 1713296 w 1742172"/>
              <a:gd name="connsiteY6" fmla="*/ 1674796 h 1700238"/>
              <a:gd name="connsiteX7" fmla="*/ 1742172 w 1742172"/>
              <a:gd name="connsiteY7" fmla="*/ 1607419 h 1700238"/>
              <a:gd name="connsiteX8" fmla="*/ 1732547 w 1742172"/>
              <a:gd name="connsiteY8" fmla="*/ 885525 h 1700238"/>
              <a:gd name="connsiteX9" fmla="*/ 1722922 w 1742172"/>
              <a:gd name="connsiteY9" fmla="*/ 625642 h 1700238"/>
              <a:gd name="connsiteX10" fmla="*/ 1713296 w 1742172"/>
              <a:gd name="connsiteY10" fmla="*/ 192506 h 1700238"/>
              <a:gd name="connsiteX11" fmla="*/ 1665170 w 1742172"/>
              <a:gd name="connsiteY11" fmla="*/ 134754 h 1700238"/>
              <a:gd name="connsiteX12" fmla="*/ 1597793 w 1742172"/>
              <a:gd name="connsiteY12" fmla="*/ 96253 h 1700238"/>
              <a:gd name="connsiteX13" fmla="*/ 1424538 w 1742172"/>
              <a:gd name="connsiteY13" fmla="*/ 48127 h 1700238"/>
              <a:gd name="connsiteX14" fmla="*/ 1193532 w 1742172"/>
              <a:gd name="connsiteY14" fmla="*/ 28876 h 1700238"/>
              <a:gd name="connsiteX15" fmla="*/ 1010652 w 1742172"/>
              <a:gd name="connsiteY15" fmla="*/ 0 h 1700238"/>
              <a:gd name="connsiteX16" fmla="*/ 789271 w 1742172"/>
              <a:gd name="connsiteY16" fmla="*/ 9626 h 1700238"/>
              <a:gd name="connsiteX17" fmla="*/ 712269 w 1742172"/>
              <a:gd name="connsiteY17" fmla="*/ 28876 h 1700238"/>
              <a:gd name="connsiteX18" fmla="*/ 596766 w 1742172"/>
              <a:gd name="connsiteY18" fmla="*/ 38501 h 1700238"/>
              <a:gd name="connsiteX19" fmla="*/ 0 w 1742172"/>
              <a:gd name="connsiteY19" fmla="*/ 48127 h 170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42172" h="1700238">
                <a:moveTo>
                  <a:pt x="9625" y="1655546"/>
                </a:moveTo>
                <a:cubicBezTo>
                  <a:pt x="70585" y="1668380"/>
                  <a:pt x="130295" y="1690773"/>
                  <a:pt x="192505" y="1694047"/>
                </a:cubicBezTo>
                <a:cubicBezTo>
                  <a:pt x="534348" y="1712038"/>
                  <a:pt x="469327" y="1687256"/>
                  <a:pt x="712269" y="1665171"/>
                </a:cubicBezTo>
                <a:cubicBezTo>
                  <a:pt x="766682" y="1660224"/>
                  <a:pt x="821355" y="1658754"/>
                  <a:pt x="875898" y="1655546"/>
                </a:cubicBezTo>
                <a:lnTo>
                  <a:pt x="1164656" y="1674796"/>
                </a:lnTo>
                <a:cubicBezTo>
                  <a:pt x="1180956" y="1676193"/>
                  <a:pt x="1196423" y="1684421"/>
                  <a:pt x="1212783" y="1684421"/>
                </a:cubicBezTo>
                <a:cubicBezTo>
                  <a:pt x="1379652" y="1684421"/>
                  <a:pt x="1546458" y="1678004"/>
                  <a:pt x="1713296" y="1674796"/>
                </a:cubicBezTo>
                <a:cubicBezTo>
                  <a:pt x="1729015" y="1651219"/>
                  <a:pt x="1742172" y="1638497"/>
                  <a:pt x="1742172" y="1607419"/>
                </a:cubicBezTo>
                <a:cubicBezTo>
                  <a:pt x="1742172" y="1366766"/>
                  <a:pt x="1737265" y="1126131"/>
                  <a:pt x="1732547" y="885525"/>
                </a:cubicBezTo>
                <a:cubicBezTo>
                  <a:pt x="1730848" y="798855"/>
                  <a:pt x="1725329" y="712296"/>
                  <a:pt x="1722922" y="625642"/>
                </a:cubicBezTo>
                <a:cubicBezTo>
                  <a:pt x="1718912" y="481283"/>
                  <a:pt x="1719308" y="336795"/>
                  <a:pt x="1713296" y="192506"/>
                </a:cubicBezTo>
                <a:cubicBezTo>
                  <a:pt x="1711952" y="160260"/>
                  <a:pt x="1690673" y="150983"/>
                  <a:pt x="1665170" y="134754"/>
                </a:cubicBezTo>
                <a:cubicBezTo>
                  <a:pt x="1643347" y="120867"/>
                  <a:pt x="1621233" y="107192"/>
                  <a:pt x="1597793" y="96253"/>
                </a:cubicBezTo>
                <a:cubicBezTo>
                  <a:pt x="1541674" y="70064"/>
                  <a:pt x="1486178" y="55833"/>
                  <a:pt x="1424538" y="48127"/>
                </a:cubicBezTo>
                <a:cubicBezTo>
                  <a:pt x="1296498" y="32121"/>
                  <a:pt x="1373353" y="40115"/>
                  <a:pt x="1193532" y="28876"/>
                </a:cubicBezTo>
                <a:cubicBezTo>
                  <a:pt x="1055651" y="5896"/>
                  <a:pt x="1116669" y="15146"/>
                  <a:pt x="1010652" y="0"/>
                </a:cubicBezTo>
                <a:cubicBezTo>
                  <a:pt x="936858" y="3209"/>
                  <a:pt x="862791" y="2511"/>
                  <a:pt x="789271" y="9626"/>
                </a:cubicBezTo>
                <a:cubicBezTo>
                  <a:pt x="762937" y="12174"/>
                  <a:pt x="738434" y="24951"/>
                  <a:pt x="712269" y="28876"/>
                </a:cubicBezTo>
                <a:cubicBezTo>
                  <a:pt x="674062" y="34607"/>
                  <a:pt x="635267" y="35293"/>
                  <a:pt x="596766" y="38501"/>
                </a:cubicBezTo>
                <a:cubicBezTo>
                  <a:pt x="361788" y="77667"/>
                  <a:pt x="558530" y="48127"/>
                  <a:pt x="0" y="48127"/>
                </a:cubicBezTo>
              </a:path>
            </a:pathLst>
          </a:custGeom>
          <a:noFill/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164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71582" y="501144"/>
            <a:ext cx="1854468" cy="2011666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9F72A7A2-7919-F448-9F54-74DFB9E76B23}"/>
              </a:ext>
            </a:extLst>
          </p:cNvPr>
          <p:cNvSpPr txBox="1">
            <a:spLocks/>
          </p:cNvSpPr>
          <p:nvPr/>
        </p:nvSpPr>
        <p:spPr>
          <a:xfrm>
            <a:off x="476025" y="501144"/>
            <a:ext cx="10122791" cy="63106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63626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3" b="1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11206">
              <a:spcBef>
                <a:spcPts val="106"/>
              </a:spcBef>
            </a:pPr>
            <a:r>
              <a:rPr lang="en-US" sz="3600" dirty="0"/>
              <a:t>Buttons and Switches</a:t>
            </a:r>
            <a:endParaRPr lang="en-US" sz="3600" spc="-9" dirty="0"/>
          </a:p>
        </p:txBody>
      </p:sp>
      <p:sp>
        <p:nvSpPr>
          <p:cNvPr id="6" name="object 22">
            <a:extLst>
              <a:ext uri="{FF2B5EF4-FFF2-40B4-BE49-F238E27FC236}">
                <a16:creationId xmlns:a16="http://schemas.microsoft.com/office/drawing/2014/main" id="{8F51591C-E0B8-2A49-A160-E8578770C649}"/>
              </a:ext>
            </a:extLst>
          </p:cNvPr>
          <p:cNvSpPr txBox="1">
            <a:spLocks/>
          </p:cNvSpPr>
          <p:nvPr/>
        </p:nvSpPr>
        <p:spPr>
          <a:xfrm>
            <a:off x="12007850" y="6532563"/>
            <a:ext cx="184150" cy="146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ern="0"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800" b="1" i="0" u="none" strike="noStrike" cap="none">
                <a:solidFill>
                  <a:schemeClr val="tx1"/>
                </a:solidFill>
                <a:latin typeface="Arial Narrow"/>
                <a:ea typeface="Arial"/>
                <a:cs typeface="Arial Narrow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70"/>
              </a:spcBef>
            </a:pPr>
            <a:fld id="{81D60167-4931-47E6-BA6A-407CBD079E47}" type="slidenum">
              <a:rPr lang="en-US" spc="-25" smtClean="0"/>
              <a:pPr marL="38100">
                <a:spcBef>
                  <a:spcPts val="70"/>
                </a:spcBef>
              </a:pPr>
              <a:t>68</a:t>
            </a:fld>
            <a:endParaRPr lang="en-US" spc="-22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CE092A-6CD7-8537-488D-19915C606B47}"/>
              </a:ext>
            </a:extLst>
          </p:cNvPr>
          <p:cNvSpPr txBox="1"/>
          <p:nvPr/>
        </p:nvSpPr>
        <p:spPr>
          <a:xfrm>
            <a:off x="77872" y="1302202"/>
            <a:ext cx="7252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5138" indent="-465138">
              <a:buFont typeface="Wingdings" panose="05000000000000000000" pitchFamily="2" charset="2"/>
              <a:buChar char="§"/>
              <a:tabLst>
                <a:tab pos="465138" algn="l"/>
                <a:tab pos="1771650" algn="l"/>
              </a:tabLst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Buttons:	Momentary Connection</a:t>
            </a:r>
          </a:p>
          <a:p>
            <a:pPr marL="465138" indent="-465138">
              <a:buFont typeface="Wingdings" panose="05000000000000000000" pitchFamily="2" charset="2"/>
              <a:buChar char="§"/>
              <a:tabLst>
                <a:tab pos="465138" algn="l"/>
                <a:tab pos="1771650" algn="l"/>
              </a:tabLst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Switches:	Maintained Connection	</a:t>
            </a:r>
          </a:p>
          <a:p>
            <a:pPr marL="465138" indent="-465138">
              <a:buFont typeface="Wingdings" panose="05000000000000000000" pitchFamily="2" charset="2"/>
              <a:buChar char="§"/>
              <a:tabLst>
                <a:tab pos="465138" algn="l"/>
                <a:tab pos="2176463" algn="l"/>
              </a:tabLst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4" name="object 7">
            <a:extLst>
              <a:ext uri="{FF2B5EF4-FFF2-40B4-BE49-F238E27FC236}">
                <a16:creationId xmlns:a16="http://schemas.microsoft.com/office/drawing/2014/main" id="{67B9B88F-4598-1266-C16B-AFF9C8BABA07}"/>
              </a:ext>
            </a:extLst>
          </p:cNvPr>
          <p:cNvGrpSpPr/>
          <p:nvPr/>
        </p:nvGrpSpPr>
        <p:grpSpPr>
          <a:xfrm>
            <a:off x="7409341" y="2578805"/>
            <a:ext cx="4598509" cy="3532772"/>
            <a:chOff x="4879421" y="2902428"/>
            <a:chExt cx="2696802" cy="2252662"/>
          </a:xfrm>
        </p:grpSpPr>
        <p:pic>
          <p:nvPicPr>
            <p:cNvPr id="17" name="object 10">
              <a:extLst>
                <a:ext uri="{FF2B5EF4-FFF2-40B4-BE49-F238E27FC236}">
                  <a16:creationId xmlns:a16="http://schemas.microsoft.com/office/drawing/2014/main" id="{B67123DB-99F9-4B90-E4C5-E588EC89E99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79421" y="2902428"/>
              <a:ext cx="1519237" cy="2252662"/>
            </a:xfrm>
            <a:prstGeom prst="rect">
              <a:avLst/>
            </a:prstGeom>
          </p:spPr>
        </p:pic>
        <p:pic>
          <p:nvPicPr>
            <p:cNvPr id="18" name="object 11">
              <a:extLst>
                <a:ext uri="{FF2B5EF4-FFF2-40B4-BE49-F238E27FC236}">
                  <a16:creationId xmlns:a16="http://schemas.microsoft.com/office/drawing/2014/main" id="{7A4767AD-1B8E-C720-6C27-27FC6409370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30435" y="2993698"/>
              <a:ext cx="1145788" cy="20701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8787" y="159648"/>
            <a:ext cx="10121900" cy="1185067"/>
          </a:xfrm>
          <a:prstGeom prst="rect">
            <a:avLst/>
          </a:prstGeom>
        </p:spPr>
        <p:txBody>
          <a:bodyPr spcFirstLastPara="1" vert="horz" wrap="square" lIns="0" tIns="63626" rIns="0" bIns="0" rtlCol="0" anchor="ctr" anchorCtr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3600" dirty="0"/>
              <a:t>Contact</a:t>
            </a:r>
            <a:r>
              <a:rPr sz="3600" spc="-49" dirty="0"/>
              <a:t> </a:t>
            </a:r>
            <a:r>
              <a:rPr sz="3600" spc="-18" dirty="0"/>
              <a:t>Terminology:</a:t>
            </a:r>
            <a:r>
              <a:rPr sz="3600" spc="-31" dirty="0"/>
              <a:t> </a:t>
            </a:r>
            <a:br>
              <a:rPr lang="en-US" sz="3600" spc="-31" dirty="0"/>
            </a:br>
            <a:r>
              <a:rPr sz="3600" dirty="0"/>
              <a:t>Normal,</a:t>
            </a:r>
            <a:r>
              <a:rPr sz="3600" spc="-40" dirty="0"/>
              <a:t> </a:t>
            </a:r>
            <a:r>
              <a:rPr sz="3600" dirty="0"/>
              <a:t>Poles</a:t>
            </a:r>
            <a:r>
              <a:rPr sz="3600" spc="-31" dirty="0"/>
              <a:t> </a:t>
            </a:r>
            <a:r>
              <a:rPr sz="3600" dirty="0"/>
              <a:t>and</a:t>
            </a:r>
            <a:r>
              <a:rPr sz="3600" spc="-35" dirty="0"/>
              <a:t> </a:t>
            </a:r>
            <a:r>
              <a:rPr sz="3600" spc="-9" dirty="0"/>
              <a:t>Throws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0529422" y="542122"/>
            <a:ext cx="1337772" cy="384042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2400" spc="-31" dirty="0">
                <a:latin typeface="Calibri" panose="020F0502020204030204" pitchFamily="34" charset="0"/>
                <a:cs typeface="Calibri" panose="020F0502020204030204" pitchFamily="34" charset="0"/>
              </a:rPr>
              <a:t>SPST-</a:t>
            </a:r>
            <a:r>
              <a:rPr sz="2400" spc="-22" dirty="0"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533925" y="1083242"/>
            <a:ext cx="1059158" cy="384042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2400" spc="-31" dirty="0">
                <a:latin typeface="Calibri" panose="020F0502020204030204" pitchFamily="34" charset="0"/>
                <a:cs typeface="Calibri" panose="020F0502020204030204" pitchFamily="34" charset="0"/>
              </a:rPr>
              <a:t>SPST-</a:t>
            </a:r>
            <a:r>
              <a:rPr sz="2400" spc="-22" dirty="0">
                <a:latin typeface="Calibri" panose="020F0502020204030204" pitchFamily="34" charset="0"/>
                <a:cs typeface="Calibri" panose="020F0502020204030204" pitchFamily="34" charset="0"/>
              </a:rPr>
              <a:t>NC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4814C31-956E-07DA-E34A-697D67FF0C81}"/>
              </a:ext>
            </a:extLst>
          </p:cNvPr>
          <p:cNvSpPr txBox="1"/>
          <p:nvPr/>
        </p:nvSpPr>
        <p:spPr>
          <a:xfrm>
            <a:off x="305123" y="1530943"/>
            <a:ext cx="7252936" cy="331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marR="4483" indent="-231775">
              <a:lnSpc>
                <a:spcPct val="102200"/>
              </a:lnSpc>
              <a:spcBef>
                <a:spcPts val="66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cs typeface="Calibri"/>
              </a:rPr>
              <a:t>A</a:t>
            </a:r>
            <a:r>
              <a:rPr lang="en-US" sz="2000" spc="35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switch</a:t>
            </a:r>
            <a:r>
              <a:rPr lang="en-US" sz="2000" spc="40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might</a:t>
            </a:r>
            <a:r>
              <a:rPr lang="en-US" sz="2000" spc="35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be</a:t>
            </a:r>
            <a:r>
              <a:rPr lang="en-US" sz="2000" spc="40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normally</a:t>
            </a:r>
            <a:r>
              <a:rPr lang="en-US" sz="2000" spc="35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open (NO)</a:t>
            </a:r>
            <a:r>
              <a:rPr lang="en-US" sz="2000" spc="40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or</a:t>
            </a:r>
            <a:r>
              <a:rPr lang="en-US" sz="2000" spc="35" dirty="0">
                <a:latin typeface="Calibri"/>
                <a:cs typeface="Calibri"/>
              </a:rPr>
              <a:t>                                       </a:t>
            </a:r>
            <a:r>
              <a:rPr lang="en-US" sz="2000" dirty="0">
                <a:latin typeface="Calibri"/>
                <a:cs typeface="Calibri"/>
              </a:rPr>
              <a:t>normally</a:t>
            </a:r>
            <a:r>
              <a:rPr lang="en-US" sz="2000" spc="40" dirty="0">
                <a:latin typeface="Calibri"/>
                <a:cs typeface="Calibri"/>
              </a:rPr>
              <a:t> </a:t>
            </a:r>
            <a:r>
              <a:rPr lang="en-US" sz="2000" spc="-9" dirty="0">
                <a:latin typeface="Calibri"/>
                <a:cs typeface="Calibri"/>
              </a:rPr>
              <a:t>closed/connected (NC)                                                                    </a:t>
            </a:r>
            <a:r>
              <a:rPr lang="en-US" sz="2000" dirty="0">
                <a:latin typeface="Calibri"/>
                <a:cs typeface="Calibri"/>
              </a:rPr>
              <a:t>to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specify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the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default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spc="-18" dirty="0">
                <a:latin typeface="Calibri"/>
                <a:cs typeface="Calibri"/>
              </a:rPr>
              <a:t>state</a:t>
            </a:r>
          </a:p>
          <a:p>
            <a:pPr marL="231775" marR="4483" indent="-231775">
              <a:lnSpc>
                <a:spcPct val="102200"/>
              </a:lnSpc>
              <a:spcBef>
                <a:spcPts val="66"/>
              </a:spcBef>
              <a:buFont typeface="Arial" panose="020B0604020202020204" pitchFamily="34" charset="0"/>
              <a:buChar char="•"/>
            </a:pPr>
            <a:endParaRPr lang="en-US" sz="2000" spc="-18" dirty="0">
              <a:latin typeface="Calibri"/>
              <a:cs typeface="Calibri"/>
            </a:endParaRPr>
          </a:p>
          <a:p>
            <a:pPr marL="231775" indent="-231775">
              <a:spcBef>
                <a:spcPts val="349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cs typeface="Calibri"/>
              </a:rPr>
              <a:t>Poles:</a:t>
            </a:r>
            <a:r>
              <a:rPr lang="en-US" sz="2000" spc="13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an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electrically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separate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spc="-9" dirty="0">
                <a:latin typeface="Calibri"/>
                <a:cs typeface="Calibri"/>
              </a:rPr>
              <a:t>connection</a:t>
            </a:r>
          </a:p>
          <a:p>
            <a:pPr marL="231775" indent="-231775">
              <a:spcBef>
                <a:spcPts val="349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cs typeface="Calibri"/>
              </a:rPr>
              <a:t>Each</a:t>
            </a:r>
            <a:r>
              <a:rPr lang="en-US" sz="2000" spc="4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pole</a:t>
            </a:r>
            <a:r>
              <a:rPr lang="en-US" sz="2000" spc="9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is</a:t>
            </a:r>
            <a:r>
              <a:rPr lang="en-US" sz="2000" spc="9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a</a:t>
            </a:r>
            <a:r>
              <a:rPr lang="en-US" sz="2000" spc="9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separate</a:t>
            </a:r>
            <a:r>
              <a:rPr lang="en-US" sz="2000" spc="4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circuit,</a:t>
            </a:r>
            <a:r>
              <a:rPr lang="en-US" sz="2000" spc="9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a</a:t>
            </a:r>
            <a:r>
              <a:rPr lang="en-US" sz="2000" spc="9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separate</a:t>
            </a:r>
            <a:r>
              <a:rPr lang="en-US" sz="2000" spc="9" dirty="0">
                <a:latin typeface="Calibri"/>
                <a:cs typeface="Calibri"/>
              </a:rPr>
              <a:t> </a:t>
            </a:r>
            <a:r>
              <a:rPr lang="en-US" sz="2000" spc="-9" dirty="0">
                <a:latin typeface="Calibri"/>
                <a:cs typeface="Calibri"/>
              </a:rPr>
              <a:t>connection</a:t>
            </a:r>
            <a:endParaRPr lang="en-US" sz="2000" dirty="0">
              <a:latin typeface="Calibri"/>
              <a:cs typeface="Calibri"/>
            </a:endParaRPr>
          </a:p>
          <a:p>
            <a:pPr marL="231775" indent="-231775">
              <a:tabLst>
                <a:tab pos="465138" algn="l"/>
                <a:tab pos="1771650" algn="l"/>
              </a:tabLst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31775" marR="4483" indent="-231775">
              <a:lnSpc>
                <a:spcPct val="102200"/>
              </a:lnSpc>
              <a:spcBef>
                <a:spcPts val="66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cs typeface="Calibri"/>
              </a:rPr>
              <a:t>Throw: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separate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wiring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paths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(other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than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"open")</a:t>
            </a:r>
            <a:r>
              <a:rPr lang="en-US" sz="2000" spc="26" dirty="0">
                <a:latin typeface="Calibri"/>
                <a:cs typeface="Calibri"/>
              </a:rPr>
              <a:t>                               </a:t>
            </a:r>
            <a:r>
              <a:rPr lang="en-US" sz="2000" spc="-18" dirty="0">
                <a:latin typeface="Calibri"/>
                <a:cs typeface="Calibri"/>
              </a:rPr>
              <a:t>that </a:t>
            </a:r>
            <a:r>
              <a:rPr lang="en-US" sz="2000" dirty="0">
                <a:latin typeface="Calibri"/>
                <a:cs typeface="Calibri"/>
              </a:rPr>
              <a:t>the</a:t>
            </a:r>
            <a:r>
              <a:rPr lang="en-US" sz="2000" spc="13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switch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can</a:t>
            </a:r>
            <a:r>
              <a:rPr lang="en-US" sz="2000" spc="13" dirty="0">
                <a:latin typeface="Calibri"/>
                <a:cs typeface="Calibri"/>
              </a:rPr>
              <a:t> </a:t>
            </a:r>
            <a:r>
              <a:rPr lang="en-US" sz="2000" spc="-18" dirty="0">
                <a:latin typeface="Calibri"/>
                <a:cs typeface="Calibri"/>
              </a:rPr>
              <a:t>adopt</a:t>
            </a:r>
          </a:p>
          <a:p>
            <a:pPr marL="461963" marR="4483" indent="-230188">
              <a:lnSpc>
                <a:spcPct val="102200"/>
              </a:lnSpc>
              <a:spcBef>
                <a:spcPts val="66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cs typeface="Calibri"/>
              </a:rPr>
              <a:t>Single</a:t>
            </a:r>
            <a:r>
              <a:rPr lang="en-US" sz="2000" spc="13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throw: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Switch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is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open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or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spc="-9" dirty="0">
                <a:latin typeface="Calibri"/>
                <a:cs typeface="Calibri"/>
              </a:rPr>
              <a:t>closed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171BCA74-24D7-721D-D412-D927D69FE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603" y="486144"/>
            <a:ext cx="1481328" cy="9052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2E6E60-41DE-36A2-4FE0-58CF0FB63058}"/>
              </a:ext>
            </a:extLst>
          </p:cNvPr>
          <p:cNvSpPr txBox="1"/>
          <p:nvPr/>
        </p:nvSpPr>
        <p:spPr>
          <a:xfrm>
            <a:off x="6419850" y="721726"/>
            <a:ext cx="1989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SP:  One circuit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ST:  Open or closed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81504C7-F2D9-F1B3-236A-A7564DD2A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87" y="371182"/>
            <a:ext cx="10121900" cy="762000"/>
          </a:xfrm>
        </p:spPr>
        <p:txBody>
          <a:bodyPr/>
          <a:lstStyle/>
          <a:p>
            <a:r>
              <a:rPr lang="en-US" sz="4000" dirty="0"/>
              <a:t>What Is a Peripheral?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FE45D7-F6E4-308B-BB4B-47F28C8EBCC7}"/>
              </a:ext>
            </a:extLst>
          </p:cNvPr>
          <p:cNvSpPr txBox="1"/>
          <p:nvPr/>
        </p:nvSpPr>
        <p:spPr>
          <a:xfrm>
            <a:off x="498787" y="1538894"/>
            <a:ext cx="11269660" cy="1988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3550" indent="-463550" algn="l" eaLnBrk="1" hangingPunct="1">
              <a:spcBef>
                <a:spcPct val="20000"/>
              </a:spcBef>
              <a:tabLst>
                <a:tab pos="463550" algn="l"/>
              </a:tabLst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1.	They do something that the CPU does not want to do</a:t>
            </a:r>
          </a:p>
          <a:p>
            <a:pPr marL="463550" indent="-463550" algn="l" eaLnBrk="1" hangingPunct="1">
              <a:spcBef>
                <a:spcPct val="20000"/>
              </a:spcBef>
              <a:tabLst>
                <a:tab pos="463550" algn="l"/>
              </a:tabLst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	Assist a microcontroller CPU by doing some activity in parallel to the CPU's execution of instructions</a:t>
            </a:r>
          </a:p>
          <a:p>
            <a:pPr marL="463550" indent="-463550" algn="l" eaLnBrk="1" hangingPunct="1">
              <a:spcBef>
                <a:spcPct val="20000"/>
              </a:spcBef>
              <a:buFontTx/>
              <a:buChar char="•"/>
              <a:tabLst>
                <a:tab pos="463550" algn="l"/>
              </a:tabLst>
            </a:pPr>
            <a:endParaRPr lang="en-US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873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03CD8D85-9820-24F1-2641-0648C3EE8E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8787" y="159648"/>
            <a:ext cx="10121900" cy="1185067"/>
          </a:xfrm>
          <a:prstGeom prst="rect">
            <a:avLst/>
          </a:prstGeom>
        </p:spPr>
        <p:txBody>
          <a:bodyPr spcFirstLastPara="1" vert="horz" wrap="square" lIns="0" tIns="63626" rIns="0" bIns="0" rtlCol="0" anchor="ctr" anchorCtr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3600" dirty="0"/>
              <a:t>Contact</a:t>
            </a:r>
            <a:r>
              <a:rPr sz="3600" spc="-49" dirty="0"/>
              <a:t> </a:t>
            </a:r>
            <a:r>
              <a:rPr sz="3600" spc="-18" dirty="0"/>
              <a:t>Terminology:</a:t>
            </a:r>
            <a:r>
              <a:rPr sz="3600" spc="-31" dirty="0"/>
              <a:t> </a:t>
            </a:r>
            <a:br>
              <a:rPr lang="en-US" sz="3600" spc="-31" dirty="0"/>
            </a:br>
            <a:r>
              <a:rPr sz="3600" dirty="0"/>
              <a:t>Normal,</a:t>
            </a:r>
            <a:r>
              <a:rPr sz="3600" spc="-40" dirty="0"/>
              <a:t> </a:t>
            </a:r>
            <a:r>
              <a:rPr sz="3600" dirty="0"/>
              <a:t>Poles</a:t>
            </a:r>
            <a:r>
              <a:rPr sz="3600" spc="-31" dirty="0"/>
              <a:t> </a:t>
            </a:r>
            <a:r>
              <a:rPr sz="3600" dirty="0"/>
              <a:t>and</a:t>
            </a:r>
            <a:r>
              <a:rPr sz="3600" spc="-35" dirty="0"/>
              <a:t> </a:t>
            </a:r>
            <a:r>
              <a:rPr sz="3600" spc="-9" dirty="0"/>
              <a:t>Throws</a:t>
            </a:r>
          </a:p>
        </p:txBody>
      </p:sp>
      <p:sp>
        <p:nvSpPr>
          <p:cNvPr id="5" name="object 13">
            <a:extLst>
              <a:ext uri="{FF2B5EF4-FFF2-40B4-BE49-F238E27FC236}">
                <a16:creationId xmlns:a16="http://schemas.microsoft.com/office/drawing/2014/main" id="{2D7C33B4-C893-26B6-6409-578B8D85B1EC}"/>
              </a:ext>
            </a:extLst>
          </p:cNvPr>
          <p:cNvSpPr txBox="1"/>
          <p:nvPr/>
        </p:nvSpPr>
        <p:spPr>
          <a:xfrm>
            <a:off x="10529422" y="542122"/>
            <a:ext cx="1337772" cy="384042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2400" spc="-31" dirty="0">
                <a:latin typeface="Calibri" panose="020F0502020204030204" pitchFamily="34" charset="0"/>
                <a:cs typeface="Calibri" panose="020F0502020204030204" pitchFamily="34" charset="0"/>
              </a:rPr>
              <a:t>SPST-</a:t>
            </a:r>
            <a:r>
              <a:rPr sz="2400" spc="-22" dirty="0"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object 20">
            <a:extLst>
              <a:ext uri="{FF2B5EF4-FFF2-40B4-BE49-F238E27FC236}">
                <a16:creationId xmlns:a16="http://schemas.microsoft.com/office/drawing/2014/main" id="{87875593-7451-79A7-277C-BD31A09FF880}"/>
              </a:ext>
            </a:extLst>
          </p:cNvPr>
          <p:cNvSpPr txBox="1"/>
          <p:nvPr/>
        </p:nvSpPr>
        <p:spPr>
          <a:xfrm>
            <a:off x="10533925" y="1083242"/>
            <a:ext cx="1059158" cy="384042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2400" spc="-31" dirty="0">
                <a:latin typeface="Calibri" panose="020F0502020204030204" pitchFamily="34" charset="0"/>
                <a:cs typeface="Calibri" panose="020F0502020204030204" pitchFamily="34" charset="0"/>
              </a:rPr>
              <a:t>SPST-</a:t>
            </a:r>
            <a:r>
              <a:rPr sz="2400" spc="-22" dirty="0">
                <a:latin typeface="Calibri" panose="020F0502020204030204" pitchFamily="34" charset="0"/>
                <a:cs typeface="Calibri" panose="020F0502020204030204" pitchFamily="34" charset="0"/>
              </a:rPr>
              <a:t>NC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object 30">
            <a:extLst>
              <a:ext uri="{FF2B5EF4-FFF2-40B4-BE49-F238E27FC236}">
                <a16:creationId xmlns:a16="http://schemas.microsoft.com/office/drawing/2014/main" id="{34FBC394-03FF-5EC0-F3F6-ABCA23B88107}"/>
              </a:ext>
            </a:extLst>
          </p:cNvPr>
          <p:cNvSpPr txBox="1"/>
          <p:nvPr/>
        </p:nvSpPr>
        <p:spPr>
          <a:xfrm>
            <a:off x="10484851" y="2205877"/>
            <a:ext cx="956905" cy="384042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2400" spc="-18" dirty="0">
                <a:latin typeface="Calibri" panose="020F0502020204030204" pitchFamily="34" charset="0"/>
                <a:cs typeface="Calibri" panose="020F0502020204030204" pitchFamily="34" charset="0"/>
              </a:rPr>
              <a:t>SPDT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8C0349-E467-3587-34EF-C396867CF51D}"/>
              </a:ext>
            </a:extLst>
          </p:cNvPr>
          <p:cNvSpPr txBox="1"/>
          <p:nvPr/>
        </p:nvSpPr>
        <p:spPr>
          <a:xfrm>
            <a:off x="305123" y="1530943"/>
            <a:ext cx="7252936" cy="3958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marR="4483" indent="-231775">
              <a:lnSpc>
                <a:spcPct val="102200"/>
              </a:lnSpc>
              <a:spcBef>
                <a:spcPts val="66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cs typeface="Calibri"/>
              </a:rPr>
              <a:t>A</a:t>
            </a:r>
            <a:r>
              <a:rPr lang="en-US" sz="2000" spc="35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switch</a:t>
            </a:r>
            <a:r>
              <a:rPr lang="en-US" sz="2000" spc="40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might</a:t>
            </a:r>
            <a:r>
              <a:rPr lang="en-US" sz="2000" spc="35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be</a:t>
            </a:r>
            <a:r>
              <a:rPr lang="en-US" sz="2000" spc="40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normally</a:t>
            </a:r>
            <a:r>
              <a:rPr lang="en-US" sz="2000" spc="35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open (NO)</a:t>
            </a:r>
            <a:r>
              <a:rPr lang="en-US" sz="2000" spc="40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or</a:t>
            </a:r>
            <a:r>
              <a:rPr lang="en-US" sz="2000" spc="35" dirty="0">
                <a:latin typeface="Calibri"/>
                <a:cs typeface="Calibri"/>
              </a:rPr>
              <a:t>                                       </a:t>
            </a:r>
            <a:r>
              <a:rPr lang="en-US" sz="2000" dirty="0">
                <a:latin typeface="Calibri"/>
                <a:cs typeface="Calibri"/>
              </a:rPr>
              <a:t>normally</a:t>
            </a:r>
            <a:r>
              <a:rPr lang="en-US" sz="2000" spc="40" dirty="0">
                <a:latin typeface="Calibri"/>
                <a:cs typeface="Calibri"/>
              </a:rPr>
              <a:t> </a:t>
            </a:r>
            <a:r>
              <a:rPr lang="en-US" sz="2000" spc="-9" dirty="0">
                <a:latin typeface="Calibri"/>
                <a:cs typeface="Calibri"/>
              </a:rPr>
              <a:t>closed/connected (NC)                                                                    </a:t>
            </a:r>
            <a:r>
              <a:rPr lang="en-US" sz="2000" dirty="0">
                <a:latin typeface="Calibri"/>
                <a:cs typeface="Calibri"/>
              </a:rPr>
              <a:t>to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specify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the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default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spc="-18" dirty="0">
                <a:latin typeface="Calibri"/>
                <a:cs typeface="Calibri"/>
              </a:rPr>
              <a:t>state</a:t>
            </a:r>
          </a:p>
          <a:p>
            <a:pPr marL="231775" marR="4483" indent="-231775">
              <a:lnSpc>
                <a:spcPct val="102200"/>
              </a:lnSpc>
              <a:spcBef>
                <a:spcPts val="66"/>
              </a:spcBef>
              <a:buFont typeface="Arial" panose="020B0604020202020204" pitchFamily="34" charset="0"/>
              <a:buChar char="•"/>
            </a:pPr>
            <a:endParaRPr lang="en-US" sz="2000" spc="-18" dirty="0">
              <a:latin typeface="Calibri"/>
              <a:cs typeface="Calibri"/>
            </a:endParaRPr>
          </a:p>
          <a:p>
            <a:pPr marL="231775" indent="-231775">
              <a:spcBef>
                <a:spcPts val="349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cs typeface="Calibri"/>
              </a:rPr>
              <a:t>Poles:</a:t>
            </a:r>
            <a:r>
              <a:rPr lang="en-US" sz="2000" spc="13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an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electrically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separate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spc="-9" dirty="0">
                <a:latin typeface="Calibri"/>
                <a:cs typeface="Calibri"/>
              </a:rPr>
              <a:t>connection</a:t>
            </a:r>
          </a:p>
          <a:p>
            <a:pPr marL="231775" indent="-231775">
              <a:spcBef>
                <a:spcPts val="349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cs typeface="Calibri"/>
              </a:rPr>
              <a:t>Each</a:t>
            </a:r>
            <a:r>
              <a:rPr lang="en-US" sz="2000" spc="4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pole</a:t>
            </a:r>
            <a:r>
              <a:rPr lang="en-US" sz="2000" spc="9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is</a:t>
            </a:r>
            <a:r>
              <a:rPr lang="en-US" sz="2000" spc="9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a</a:t>
            </a:r>
            <a:r>
              <a:rPr lang="en-US" sz="2000" spc="9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separate</a:t>
            </a:r>
            <a:r>
              <a:rPr lang="en-US" sz="2000" spc="4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circuit,</a:t>
            </a:r>
            <a:r>
              <a:rPr lang="en-US" sz="2000" spc="9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a</a:t>
            </a:r>
            <a:r>
              <a:rPr lang="en-US" sz="2000" spc="9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separate</a:t>
            </a:r>
            <a:r>
              <a:rPr lang="en-US" sz="2000" spc="9" dirty="0">
                <a:latin typeface="Calibri"/>
                <a:cs typeface="Calibri"/>
              </a:rPr>
              <a:t> </a:t>
            </a:r>
            <a:r>
              <a:rPr lang="en-US" sz="2000" spc="-9" dirty="0">
                <a:latin typeface="Calibri"/>
                <a:cs typeface="Calibri"/>
              </a:rPr>
              <a:t>connection</a:t>
            </a:r>
            <a:endParaRPr lang="en-US" sz="2000" dirty="0">
              <a:latin typeface="Calibri"/>
              <a:cs typeface="Calibri"/>
            </a:endParaRPr>
          </a:p>
          <a:p>
            <a:pPr marL="231775" indent="-231775">
              <a:tabLst>
                <a:tab pos="465138" algn="l"/>
                <a:tab pos="1771650" algn="l"/>
              </a:tabLst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31775" marR="4483" indent="-231775">
              <a:lnSpc>
                <a:spcPct val="102200"/>
              </a:lnSpc>
              <a:spcBef>
                <a:spcPts val="66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cs typeface="Calibri"/>
              </a:rPr>
              <a:t>Throw: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separate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wiring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paths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(other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than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"open")</a:t>
            </a:r>
            <a:r>
              <a:rPr lang="en-US" sz="2000" spc="26" dirty="0">
                <a:latin typeface="Calibri"/>
                <a:cs typeface="Calibri"/>
              </a:rPr>
              <a:t>                               </a:t>
            </a:r>
            <a:r>
              <a:rPr lang="en-US" sz="2000" spc="-18" dirty="0">
                <a:latin typeface="Calibri"/>
                <a:cs typeface="Calibri"/>
              </a:rPr>
              <a:t>that </a:t>
            </a:r>
            <a:r>
              <a:rPr lang="en-US" sz="2000" dirty="0">
                <a:latin typeface="Calibri"/>
                <a:cs typeface="Calibri"/>
              </a:rPr>
              <a:t>the</a:t>
            </a:r>
            <a:r>
              <a:rPr lang="en-US" sz="2000" spc="13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switch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can</a:t>
            </a:r>
            <a:r>
              <a:rPr lang="en-US" sz="2000" spc="13" dirty="0">
                <a:latin typeface="Calibri"/>
                <a:cs typeface="Calibri"/>
              </a:rPr>
              <a:t> </a:t>
            </a:r>
            <a:r>
              <a:rPr lang="en-US" sz="2000" spc="-18" dirty="0">
                <a:latin typeface="Calibri"/>
                <a:cs typeface="Calibri"/>
              </a:rPr>
              <a:t>adopt</a:t>
            </a:r>
          </a:p>
          <a:p>
            <a:pPr marL="461963" marR="4483" indent="-230188">
              <a:lnSpc>
                <a:spcPct val="102200"/>
              </a:lnSpc>
              <a:spcBef>
                <a:spcPts val="66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cs typeface="Calibri"/>
              </a:rPr>
              <a:t>Single</a:t>
            </a:r>
            <a:r>
              <a:rPr lang="en-US" sz="2000" spc="13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throw: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Switch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is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open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or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spc="-9" dirty="0">
                <a:latin typeface="Calibri"/>
                <a:cs typeface="Calibri"/>
              </a:rPr>
              <a:t>closed</a:t>
            </a:r>
          </a:p>
          <a:p>
            <a:pPr marL="461963" marR="4483" indent="-230188">
              <a:lnSpc>
                <a:spcPct val="102200"/>
              </a:lnSpc>
              <a:spcBef>
                <a:spcPts val="66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cs typeface="Calibri"/>
              </a:rPr>
              <a:t>Double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throw: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Switch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is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connected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to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one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side                                    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spc="-22" dirty="0">
                <a:latin typeface="Calibri"/>
                <a:cs typeface="Calibri"/>
              </a:rPr>
              <a:t>or </a:t>
            </a:r>
            <a:r>
              <a:rPr lang="en-US" sz="2000" dirty="0">
                <a:latin typeface="Calibri"/>
                <a:cs typeface="Calibri"/>
              </a:rPr>
              <a:t>connected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to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the</a:t>
            </a:r>
            <a:r>
              <a:rPr lang="en-US" sz="2000" spc="31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other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spc="-18" dirty="0">
                <a:latin typeface="Calibri"/>
                <a:cs typeface="Calibri"/>
              </a:rPr>
              <a:t>side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A50DA25-1066-5DB8-486E-1496D5DE8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603" y="486144"/>
            <a:ext cx="1481328" cy="905256"/>
          </a:xfrm>
          <a:prstGeom prst="rect">
            <a:avLst/>
          </a:prstGeom>
        </p:spPr>
      </p:pic>
      <p:grpSp>
        <p:nvGrpSpPr>
          <p:cNvPr id="22" name="object 21">
            <a:extLst>
              <a:ext uri="{FF2B5EF4-FFF2-40B4-BE49-F238E27FC236}">
                <a16:creationId xmlns:a16="http://schemas.microsoft.com/office/drawing/2014/main" id="{8B737110-0B24-C875-7BA7-2F66C596E8C4}"/>
              </a:ext>
            </a:extLst>
          </p:cNvPr>
          <p:cNvGrpSpPr>
            <a:grpSpLocks noChangeAspect="1"/>
          </p:cNvGrpSpPr>
          <p:nvPr/>
        </p:nvGrpSpPr>
        <p:grpSpPr>
          <a:xfrm>
            <a:off x="8900892" y="2079795"/>
            <a:ext cx="1448920" cy="662268"/>
            <a:chOff x="8198684" y="3069580"/>
            <a:chExt cx="1094740" cy="500380"/>
          </a:xfrm>
        </p:grpSpPr>
        <p:pic>
          <p:nvPicPr>
            <p:cNvPr id="23" name="object 22">
              <a:extLst>
                <a:ext uri="{FF2B5EF4-FFF2-40B4-BE49-F238E27FC236}">
                  <a16:creationId xmlns:a16="http://schemas.microsoft.com/office/drawing/2014/main" id="{443FCF9E-274D-3435-4009-1E5D249D9E5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21340" y="3069580"/>
              <a:ext cx="149503" cy="149504"/>
            </a:xfrm>
            <a:prstGeom prst="rect">
              <a:avLst/>
            </a:prstGeom>
          </p:spPr>
        </p:pic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68E21D7D-8702-7D67-6B9C-33D26A63A355}"/>
                </a:ext>
              </a:extLst>
            </p:cNvPr>
            <p:cNvSpPr/>
            <p:nvPr/>
          </p:nvSpPr>
          <p:spPr>
            <a:xfrm>
              <a:off x="8198684" y="3144333"/>
              <a:ext cx="1094740" cy="180340"/>
            </a:xfrm>
            <a:custGeom>
              <a:avLst/>
              <a:gdLst/>
              <a:ahLst/>
              <a:cxnLst/>
              <a:rect l="l" t="t" r="r" b="b"/>
              <a:pathLst>
                <a:path w="1094740" h="180339">
                  <a:moveTo>
                    <a:pt x="0" y="0"/>
                  </a:moveTo>
                  <a:lnTo>
                    <a:pt x="323188" y="0"/>
                  </a:lnTo>
                </a:path>
                <a:path w="1094740" h="180339">
                  <a:moveTo>
                    <a:pt x="367267" y="77205"/>
                  </a:moveTo>
                  <a:lnTo>
                    <a:pt x="720867" y="180077"/>
                  </a:lnTo>
                </a:path>
                <a:path w="1094740" h="180339">
                  <a:moveTo>
                    <a:pt x="771363" y="175150"/>
                  </a:moveTo>
                  <a:lnTo>
                    <a:pt x="1094551" y="175150"/>
                  </a:lnTo>
                </a:path>
              </a:pathLst>
            </a:custGeom>
            <a:ln w="166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35"/>
            </a:p>
          </p:txBody>
        </p:sp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150BB45C-F736-280B-116F-3CDB7D302B0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27648" y="3244730"/>
              <a:ext cx="149503" cy="149504"/>
            </a:xfrm>
            <a:prstGeom prst="rect">
              <a:avLst/>
            </a:prstGeom>
          </p:spPr>
        </p:pic>
        <p:pic>
          <p:nvPicPr>
            <p:cNvPr id="26" name="object 25">
              <a:extLst>
                <a:ext uri="{FF2B5EF4-FFF2-40B4-BE49-F238E27FC236}">
                  <a16:creationId xmlns:a16="http://schemas.microsoft.com/office/drawing/2014/main" id="{2BE0275A-559C-72B1-4AB4-721DCC7A6ECB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21340" y="3419880"/>
              <a:ext cx="149503" cy="149504"/>
            </a:xfrm>
            <a:prstGeom prst="rect">
              <a:avLst/>
            </a:prstGeom>
          </p:spPr>
        </p:pic>
        <p:sp>
          <p:nvSpPr>
            <p:cNvPr id="27" name="object 26">
              <a:extLst>
                <a:ext uri="{FF2B5EF4-FFF2-40B4-BE49-F238E27FC236}">
                  <a16:creationId xmlns:a16="http://schemas.microsoft.com/office/drawing/2014/main" id="{5B3B0E86-B948-74F0-85B5-B4A715546280}"/>
                </a:ext>
              </a:extLst>
            </p:cNvPr>
            <p:cNvSpPr/>
            <p:nvPr/>
          </p:nvSpPr>
          <p:spPr>
            <a:xfrm>
              <a:off x="8198684" y="3494633"/>
              <a:ext cx="323215" cy="0"/>
            </a:xfrm>
            <a:custGeom>
              <a:avLst/>
              <a:gdLst/>
              <a:ahLst/>
              <a:cxnLst/>
              <a:rect l="l" t="t" r="r" b="b"/>
              <a:pathLst>
                <a:path w="323215">
                  <a:moveTo>
                    <a:pt x="0" y="0"/>
                  </a:moveTo>
                  <a:lnTo>
                    <a:pt x="323188" y="0"/>
                  </a:lnTo>
                </a:path>
              </a:pathLst>
            </a:custGeom>
            <a:ln w="166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35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FF0011F-DD2D-2D71-03DF-BB3926457032}"/>
              </a:ext>
            </a:extLst>
          </p:cNvPr>
          <p:cNvSpPr txBox="1"/>
          <p:nvPr/>
        </p:nvSpPr>
        <p:spPr>
          <a:xfrm>
            <a:off x="6419850" y="721726"/>
            <a:ext cx="1989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SP:  One circuit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ST:  Open or closed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BF069F-068D-47B7-8A25-3BD188712835}"/>
              </a:ext>
            </a:extLst>
          </p:cNvPr>
          <p:cNvSpPr txBox="1"/>
          <p:nvPr/>
        </p:nvSpPr>
        <p:spPr>
          <a:xfrm>
            <a:off x="6419850" y="2072233"/>
            <a:ext cx="1600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SP:  One circuit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DT:  A or 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C1EA11-85DC-123A-9625-6DFAC7461193}"/>
              </a:ext>
            </a:extLst>
          </p:cNvPr>
          <p:cNvSpPr txBox="1"/>
          <p:nvPr/>
        </p:nvSpPr>
        <p:spPr>
          <a:xfrm>
            <a:off x="8865766" y="188251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CD5724-BE34-9DBB-5089-91EA036E8B3A}"/>
              </a:ext>
            </a:extLst>
          </p:cNvPr>
          <p:cNvSpPr txBox="1"/>
          <p:nvPr/>
        </p:nvSpPr>
        <p:spPr>
          <a:xfrm>
            <a:off x="8865766" y="233971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0319957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7BFDF7FD-6195-9E66-E278-6E13FACA4A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8787" y="159648"/>
            <a:ext cx="10121900" cy="1185067"/>
          </a:xfrm>
          <a:prstGeom prst="rect">
            <a:avLst/>
          </a:prstGeom>
        </p:spPr>
        <p:txBody>
          <a:bodyPr spcFirstLastPara="1" vert="horz" wrap="square" lIns="0" tIns="63626" rIns="0" bIns="0" rtlCol="0" anchor="ctr" anchorCtr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3600" dirty="0"/>
              <a:t>Contact</a:t>
            </a:r>
            <a:r>
              <a:rPr sz="3600" spc="-49" dirty="0"/>
              <a:t> </a:t>
            </a:r>
            <a:r>
              <a:rPr sz="3600" spc="-18" dirty="0"/>
              <a:t>Terminology:</a:t>
            </a:r>
            <a:r>
              <a:rPr sz="3600" spc="-31" dirty="0"/>
              <a:t> </a:t>
            </a:r>
            <a:br>
              <a:rPr lang="en-US" sz="3600" spc="-31" dirty="0"/>
            </a:br>
            <a:r>
              <a:rPr sz="3600" dirty="0"/>
              <a:t>Normal,</a:t>
            </a:r>
            <a:r>
              <a:rPr sz="3600" spc="-40" dirty="0"/>
              <a:t> </a:t>
            </a:r>
            <a:r>
              <a:rPr sz="3600" dirty="0"/>
              <a:t>Poles</a:t>
            </a:r>
            <a:r>
              <a:rPr sz="3600" spc="-31" dirty="0"/>
              <a:t> </a:t>
            </a:r>
            <a:r>
              <a:rPr sz="3600" dirty="0"/>
              <a:t>and</a:t>
            </a:r>
            <a:r>
              <a:rPr sz="3600" spc="-35" dirty="0"/>
              <a:t> </a:t>
            </a:r>
            <a:r>
              <a:rPr sz="3600" spc="-9" dirty="0"/>
              <a:t>Throws</a:t>
            </a:r>
          </a:p>
        </p:txBody>
      </p:sp>
      <p:sp>
        <p:nvSpPr>
          <p:cNvPr id="5" name="object 13">
            <a:extLst>
              <a:ext uri="{FF2B5EF4-FFF2-40B4-BE49-F238E27FC236}">
                <a16:creationId xmlns:a16="http://schemas.microsoft.com/office/drawing/2014/main" id="{E756E9F6-65EF-746E-6D72-9EFB106A912E}"/>
              </a:ext>
            </a:extLst>
          </p:cNvPr>
          <p:cNvSpPr txBox="1"/>
          <p:nvPr/>
        </p:nvSpPr>
        <p:spPr>
          <a:xfrm>
            <a:off x="10529422" y="542122"/>
            <a:ext cx="1337772" cy="384042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2400" spc="-31" dirty="0">
                <a:latin typeface="Calibri" panose="020F0502020204030204" pitchFamily="34" charset="0"/>
                <a:cs typeface="Calibri" panose="020F0502020204030204" pitchFamily="34" charset="0"/>
              </a:rPr>
              <a:t>SPST-</a:t>
            </a:r>
            <a:r>
              <a:rPr sz="2400" spc="-22" dirty="0"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object 20">
            <a:extLst>
              <a:ext uri="{FF2B5EF4-FFF2-40B4-BE49-F238E27FC236}">
                <a16:creationId xmlns:a16="http://schemas.microsoft.com/office/drawing/2014/main" id="{2969DD7F-9039-0C0A-5055-EE21F64A289C}"/>
              </a:ext>
            </a:extLst>
          </p:cNvPr>
          <p:cNvSpPr txBox="1"/>
          <p:nvPr/>
        </p:nvSpPr>
        <p:spPr>
          <a:xfrm>
            <a:off x="10533925" y="1083242"/>
            <a:ext cx="1059158" cy="384042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2400" spc="-31" dirty="0">
                <a:latin typeface="Calibri" panose="020F0502020204030204" pitchFamily="34" charset="0"/>
                <a:cs typeface="Calibri" panose="020F0502020204030204" pitchFamily="34" charset="0"/>
              </a:rPr>
              <a:t>SPST-</a:t>
            </a:r>
            <a:r>
              <a:rPr sz="2400" spc="-22" dirty="0">
                <a:latin typeface="Calibri" panose="020F0502020204030204" pitchFamily="34" charset="0"/>
                <a:cs typeface="Calibri" panose="020F0502020204030204" pitchFamily="34" charset="0"/>
              </a:rPr>
              <a:t>NC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object 30">
            <a:extLst>
              <a:ext uri="{FF2B5EF4-FFF2-40B4-BE49-F238E27FC236}">
                <a16:creationId xmlns:a16="http://schemas.microsoft.com/office/drawing/2014/main" id="{2AA3563E-E0BD-635D-2D6C-C48739943C8C}"/>
              </a:ext>
            </a:extLst>
          </p:cNvPr>
          <p:cNvSpPr txBox="1"/>
          <p:nvPr/>
        </p:nvSpPr>
        <p:spPr>
          <a:xfrm>
            <a:off x="10484851" y="2205877"/>
            <a:ext cx="956905" cy="384042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2400" spc="-18" dirty="0">
                <a:latin typeface="Calibri" panose="020F0502020204030204" pitchFamily="34" charset="0"/>
                <a:cs typeface="Calibri" panose="020F0502020204030204" pitchFamily="34" charset="0"/>
              </a:rPr>
              <a:t>SPDT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" name="object 31">
            <a:extLst>
              <a:ext uri="{FF2B5EF4-FFF2-40B4-BE49-F238E27FC236}">
                <a16:creationId xmlns:a16="http://schemas.microsoft.com/office/drawing/2014/main" id="{60B915B3-FE09-4F3D-0259-A536ADD17085}"/>
              </a:ext>
            </a:extLst>
          </p:cNvPr>
          <p:cNvGrpSpPr>
            <a:grpSpLocks noChangeAspect="1"/>
          </p:cNvGrpSpPr>
          <p:nvPr/>
        </p:nvGrpSpPr>
        <p:grpSpPr>
          <a:xfrm>
            <a:off x="8892603" y="3240584"/>
            <a:ext cx="1445559" cy="1106859"/>
            <a:chOff x="8198684" y="3834587"/>
            <a:chExt cx="1092200" cy="836294"/>
          </a:xfrm>
        </p:grpSpPr>
        <p:pic>
          <p:nvPicPr>
            <p:cNvPr id="9" name="object 32">
              <a:extLst>
                <a:ext uri="{FF2B5EF4-FFF2-40B4-BE49-F238E27FC236}">
                  <a16:creationId xmlns:a16="http://schemas.microsoft.com/office/drawing/2014/main" id="{FE3CBCDB-2657-138D-87A3-2B7669DD58B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10019" y="4437115"/>
              <a:ext cx="125245" cy="125247"/>
            </a:xfrm>
            <a:prstGeom prst="rect">
              <a:avLst/>
            </a:prstGeom>
          </p:spPr>
        </p:pic>
        <p:sp>
          <p:nvSpPr>
            <p:cNvPr id="10" name="object 33">
              <a:extLst>
                <a:ext uri="{FF2B5EF4-FFF2-40B4-BE49-F238E27FC236}">
                  <a16:creationId xmlns:a16="http://schemas.microsoft.com/office/drawing/2014/main" id="{EAB5E229-8583-7B9A-151C-8F6EF2057811}"/>
                </a:ext>
              </a:extLst>
            </p:cNvPr>
            <p:cNvSpPr/>
            <p:nvPr/>
          </p:nvSpPr>
          <p:spPr>
            <a:xfrm>
              <a:off x="8198684" y="4499740"/>
              <a:ext cx="323215" cy="0"/>
            </a:xfrm>
            <a:custGeom>
              <a:avLst/>
              <a:gdLst/>
              <a:ahLst/>
              <a:cxnLst/>
              <a:rect l="l" t="t" r="r" b="b"/>
              <a:pathLst>
                <a:path w="323215">
                  <a:moveTo>
                    <a:pt x="0" y="0"/>
                  </a:moveTo>
                  <a:lnTo>
                    <a:pt x="323188" y="0"/>
                  </a:lnTo>
                </a:path>
              </a:pathLst>
            </a:custGeom>
            <a:ln w="166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35"/>
            </a:p>
          </p:txBody>
        </p:sp>
        <p:pic>
          <p:nvPicPr>
            <p:cNvPr id="11" name="object 34">
              <a:extLst>
                <a:ext uri="{FF2B5EF4-FFF2-40B4-BE49-F238E27FC236}">
                  <a16:creationId xmlns:a16="http://schemas.microsoft.com/office/drawing/2014/main" id="{BEEB89DF-AE1F-8670-30F4-64348DF0950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42235" y="4437115"/>
              <a:ext cx="125248" cy="125247"/>
            </a:xfrm>
            <a:prstGeom prst="rect">
              <a:avLst/>
            </a:prstGeom>
          </p:spPr>
        </p:pic>
        <p:sp>
          <p:nvSpPr>
            <p:cNvPr id="12" name="object 35">
              <a:extLst>
                <a:ext uri="{FF2B5EF4-FFF2-40B4-BE49-F238E27FC236}">
                  <a16:creationId xmlns:a16="http://schemas.microsoft.com/office/drawing/2014/main" id="{5A1538ED-4E61-4CFA-26A9-C2215A224FC5}"/>
                </a:ext>
              </a:extLst>
            </p:cNvPr>
            <p:cNvSpPr/>
            <p:nvPr/>
          </p:nvSpPr>
          <p:spPr>
            <a:xfrm>
              <a:off x="8578910" y="4334699"/>
              <a:ext cx="711835" cy="165100"/>
            </a:xfrm>
            <a:custGeom>
              <a:avLst/>
              <a:gdLst/>
              <a:ahLst/>
              <a:cxnLst/>
              <a:rect l="l" t="t" r="r" b="b"/>
              <a:pathLst>
                <a:path w="711834" h="165100">
                  <a:moveTo>
                    <a:pt x="388187" y="165040"/>
                  </a:moveTo>
                  <a:lnTo>
                    <a:pt x="711372" y="165040"/>
                  </a:lnTo>
                </a:path>
                <a:path w="711834" h="165100">
                  <a:moveTo>
                    <a:pt x="0" y="0"/>
                  </a:moveTo>
                  <a:lnTo>
                    <a:pt x="277468" y="137273"/>
                  </a:lnTo>
                </a:path>
              </a:pathLst>
            </a:custGeom>
            <a:ln w="166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35"/>
            </a:p>
          </p:txBody>
        </p:sp>
        <p:pic>
          <p:nvPicPr>
            <p:cNvPr id="13" name="object 36">
              <a:extLst>
                <a:ext uri="{FF2B5EF4-FFF2-40B4-BE49-F238E27FC236}">
                  <a16:creationId xmlns:a16="http://schemas.microsoft.com/office/drawing/2014/main" id="{5DD46138-EECD-4DFD-2785-D50331225B0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10019" y="4043596"/>
              <a:ext cx="125245" cy="125247"/>
            </a:xfrm>
            <a:prstGeom prst="rect">
              <a:avLst/>
            </a:prstGeom>
          </p:spPr>
        </p:pic>
        <p:sp>
          <p:nvSpPr>
            <p:cNvPr id="14" name="object 37">
              <a:extLst>
                <a:ext uri="{FF2B5EF4-FFF2-40B4-BE49-F238E27FC236}">
                  <a16:creationId xmlns:a16="http://schemas.microsoft.com/office/drawing/2014/main" id="{09D518B6-4A2E-1E93-248A-FBF0762D25F6}"/>
                </a:ext>
              </a:extLst>
            </p:cNvPr>
            <p:cNvSpPr/>
            <p:nvPr/>
          </p:nvSpPr>
          <p:spPr>
            <a:xfrm>
              <a:off x="8198684" y="4106221"/>
              <a:ext cx="323215" cy="0"/>
            </a:xfrm>
            <a:custGeom>
              <a:avLst/>
              <a:gdLst/>
              <a:ahLst/>
              <a:cxnLst/>
              <a:rect l="l" t="t" r="r" b="b"/>
              <a:pathLst>
                <a:path w="323215">
                  <a:moveTo>
                    <a:pt x="0" y="0"/>
                  </a:moveTo>
                  <a:lnTo>
                    <a:pt x="323188" y="0"/>
                  </a:lnTo>
                </a:path>
              </a:pathLst>
            </a:custGeom>
            <a:ln w="166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35"/>
            </a:p>
          </p:txBody>
        </p:sp>
        <p:pic>
          <p:nvPicPr>
            <p:cNvPr id="15" name="object 38">
              <a:extLst>
                <a:ext uri="{FF2B5EF4-FFF2-40B4-BE49-F238E27FC236}">
                  <a16:creationId xmlns:a16="http://schemas.microsoft.com/office/drawing/2014/main" id="{5B5609D6-538C-5C10-2E8D-76B933E99B6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42235" y="4043596"/>
              <a:ext cx="125248" cy="125247"/>
            </a:xfrm>
            <a:prstGeom prst="rect">
              <a:avLst/>
            </a:prstGeom>
          </p:spPr>
        </p:pic>
        <p:sp>
          <p:nvSpPr>
            <p:cNvPr id="16" name="object 39">
              <a:extLst>
                <a:ext uri="{FF2B5EF4-FFF2-40B4-BE49-F238E27FC236}">
                  <a16:creationId xmlns:a16="http://schemas.microsoft.com/office/drawing/2014/main" id="{B5CD7B9B-A761-B23F-5F11-54299C32BA05}"/>
                </a:ext>
              </a:extLst>
            </p:cNvPr>
            <p:cNvSpPr/>
            <p:nvPr/>
          </p:nvSpPr>
          <p:spPr>
            <a:xfrm>
              <a:off x="8578910" y="3941181"/>
              <a:ext cx="711835" cy="165100"/>
            </a:xfrm>
            <a:custGeom>
              <a:avLst/>
              <a:gdLst/>
              <a:ahLst/>
              <a:cxnLst/>
              <a:rect l="l" t="t" r="r" b="b"/>
              <a:pathLst>
                <a:path w="711834" h="165100">
                  <a:moveTo>
                    <a:pt x="388187" y="165040"/>
                  </a:moveTo>
                  <a:lnTo>
                    <a:pt x="711372" y="165040"/>
                  </a:lnTo>
                </a:path>
                <a:path w="711834" h="165100">
                  <a:moveTo>
                    <a:pt x="0" y="0"/>
                  </a:moveTo>
                  <a:lnTo>
                    <a:pt x="277468" y="137273"/>
                  </a:lnTo>
                </a:path>
              </a:pathLst>
            </a:custGeom>
            <a:ln w="166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35"/>
            </a:p>
          </p:txBody>
        </p:sp>
        <p:sp>
          <p:nvSpPr>
            <p:cNvPr id="17" name="object 40">
              <a:extLst>
                <a:ext uri="{FF2B5EF4-FFF2-40B4-BE49-F238E27FC236}">
                  <a16:creationId xmlns:a16="http://schemas.microsoft.com/office/drawing/2014/main" id="{73DB07C7-6675-659A-2436-085E8BAB9410}"/>
                </a:ext>
              </a:extLst>
            </p:cNvPr>
            <p:cNvSpPr/>
            <p:nvPr/>
          </p:nvSpPr>
          <p:spPr>
            <a:xfrm>
              <a:off x="8740523" y="3834587"/>
              <a:ext cx="0" cy="836294"/>
            </a:xfrm>
            <a:custGeom>
              <a:avLst/>
              <a:gdLst/>
              <a:ahLst/>
              <a:cxnLst/>
              <a:rect l="l" t="t" r="r" b="b"/>
              <a:pathLst>
                <a:path h="836295">
                  <a:moveTo>
                    <a:pt x="0" y="836226"/>
                  </a:moveTo>
                  <a:lnTo>
                    <a:pt x="0" y="0"/>
                  </a:lnTo>
                </a:path>
              </a:pathLst>
            </a:custGeom>
            <a:ln w="163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35"/>
            </a:p>
          </p:txBody>
        </p:sp>
      </p:grpSp>
      <p:sp>
        <p:nvSpPr>
          <p:cNvPr id="18" name="object 41">
            <a:extLst>
              <a:ext uri="{FF2B5EF4-FFF2-40B4-BE49-F238E27FC236}">
                <a16:creationId xmlns:a16="http://schemas.microsoft.com/office/drawing/2014/main" id="{EE847C10-987F-2497-E7A1-AE637B2D3876}"/>
              </a:ext>
            </a:extLst>
          </p:cNvPr>
          <p:cNvSpPr txBox="1"/>
          <p:nvPr/>
        </p:nvSpPr>
        <p:spPr>
          <a:xfrm>
            <a:off x="10478379" y="3621708"/>
            <a:ext cx="785455" cy="384042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2400" spc="-18" dirty="0">
                <a:latin typeface="Calibri" panose="020F0502020204030204" pitchFamily="34" charset="0"/>
                <a:cs typeface="Calibri" panose="020F0502020204030204" pitchFamily="34" charset="0"/>
              </a:rPr>
              <a:t>DPST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object 57">
            <a:extLst>
              <a:ext uri="{FF2B5EF4-FFF2-40B4-BE49-F238E27FC236}">
                <a16:creationId xmlns:a16="http://schemas.microsoft.com/office/drawing/2014/main" id="{BC07B5C5-4800-CF9F-50CF-7BE4B59EAD49}"/>
              </a:ext>
            </a:extLst>
          </p:cNvPr>
          <p:cNvSpPr txBox="1"/>
          <p:nvPr/>
        </p:nvSpPr>
        <p:spPr>
          <a:xfrm>
            <a:off x="10429157" y="5393638"/>
            <a:ext cx="884694" cy="384042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2400" spc="-18" dirty="0">
                <a:latin typeface="Calibri" panose="020F0502020204030204" pitchFamily="34" charset="0"/>
                <a:cs typeface="Calibri" panose="020F0502020204030204" pitchFamily="34" charset="0"/>
              </a:rPr>
              <a:t>DPDT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850126-21F0-C11E-D9E8-EB180462E47E}"/>
              </a:ext>
            </a:extLst>
          </p:cNvPr>
          <p:cNvSpPr txBox="1"/>
          <p:nvPr/>
        </p:nvSpPr>
        <p:spPr>
          <a:xfrm>
            <a:off x="305123" y="1530943"/>
            <a:ext cx="7252936" cy="3958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marR="4483" indent="-231775">
              <a:lnSpc>
                <a:spcPct val="102200"/>
              </a:lnSpc>
              <a:spcBef>
                <a:spcPts val="66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cs typeface="Calibri"/>
              </a:rPr>
              <a:t>A</a:t>
            </a:r>
            <a:r>
              <a:rPr lang="en-US" sz="2000" spc="35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switch</a:t>
            </a:r>
            <a:r>
              <a:rPr lang="en-US" sz="2000" spc="40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might</a:t>
            </a:r>
            <a:r>
              <a:rPr lang="en-US" sz="2000" spc="35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be</a:t>
            </a:r>
            <a:r>
              <a:rPr lang="en-US" sz="2000" spc="40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normally</a:t>
            </a:r>
            <a:r>
              <a:rPr lang="en-US" sz="2000" spc="35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open (NO)</a:t>
            </a:r>
            <a:r>
              <a:rPr lang="en-US" sz="2000" spc="40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or</a:t>
            </a:r>
            <a:r>
              <a:rPr lang="en-US" sz="2000" spc="35" dirty="0">
                <a:latin typeface="Calibri"/>
                <a:cs typeface="Calibri"/>
              </a:rPr>
              <a:t>                                       </a:t>
            </a:r>
            <a:r>
              <a:rPr lang="en-US" sz="2000" dirty="0">
                <a:latin typeface="Calibri"/>
                <a:cs typeface="Calibri"/>
              </a:rPr>
              <a:t>normally</a:t>
            </a:r>
            <a:r>
              <a:rPr lang="en-US" sz="2000" spc="40" dirty="0">
                <a:latin typeface="Calibri"/>
                <a:cs typeface="Calibri"/>
              </a:rPr>
              <a:t> </a:t>
            </a:r>
            <a:r>
              <a:rPr lang="en-US" sz="2000" spc="-9" dirty="0">
                <a:latin typeface="Calibri"/>
                <a:cs typeface="Calibri"/>
              </a:rPr>
              <a:t>closed/connected (NC)                                                                    </a:t>
            </a:r>
            <a:r>
              <a:rPr lang="en-US" sz="2000" dirty="0">
                <a:latin typeface="Calibri"/>
                <a:cs typeface="Calibri"/>
              </a:rPr>
              <a:t>to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specify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the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default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spc="-18" dirty="0">
                <a:latin typeface="Calibri"/>
                <a:cs typeface="Calibri"/>
              </a:rPr>
              <a:t>state</a:t>
            </a:r>
          </a:p>
          <a:p>
            <a:pPr marL="231775" marR="4483" indent="-231775">
              <a:lnSpc>
                <a:spcPct val="102200"/>
              </a:lnSpc>
              <a:spcBef>
                <a:spcPts val="66"/>
              </a:spcBef>
              <a:buFont typeface="Arial" panose="020B0604020202020204" pitchFamily="34" charset="0"/>
              <a:buChar char="•"/>
            </a:pPr>
            <a:endParaRPr lang="en-US" sz="2000" spc="-18" dirty="0">
              <a:latin typeface="Calibri"/>
              <a:cs typeface="Calibri"/>
            </a:endParaRPr>
          </a:p>
          <a:p>
            <a:pPr marL="231775" indent="-231775">
              <a:spcBef>
                <a:spcPts val="349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cs typeface="Calibri"/>
              </a:rPr>
              <a:t>Poles:</a:t>
            </a:r>
            <a:r>
              <a:rPr lang="en-US" sz="2000" spc="13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an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electrically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separate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spc="-9" dirty="0">
                <a:latin typeface="Calibri"/>
                <a:cs typeface="Calibri"/>
              </a:rPr>
              <a:t>connection</a:t>
            </a:r>
          </a:p>
          <a:p>
            <a:pPr marL="231775" indent="-231775">
              <a:spcBef>
                <a:spcPts val="349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cs typeface="Calibri"/>
              </a:rPr>
              <a:t>Each</a:t>
            </a:r>
            <a:r>
              <a:rPr lang="en-US" sz="2000" spc="4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pole</a:t>
            </a:r>
            <a:r>
              <a:rPr lang="en-US" sz="2000" spc="9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is</a:t>
            </a:r>
            <a:r>
              <a:rPr lang="en-US" sz="2000" spc="9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a</a:t>
            </a:r>
            <a:r>
              <a:rPr lang="en-US" sz="2000" spc="9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separate</a:t>
            </a:r>
            <a:r>
              <a:rPr lang="en-US" sz="2000" spc="4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circuit,</a:t>
            </a:r>
            <a:r>
              <a:rPr lang="en-US" sz="2000" spc="9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a</a:t>
            </a:r>
            <a:r>
              <a:rPr lang="en-US" sz="2000" spc="9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separate</a:t>
            </a:r>
            <a:r>
              <a:rPr lang="en-US" sz="2000" spc="9" dirty="0">
                <a:latin typeface="Calibri"/>
                <a:cs typeface="Calibri"/>
              </a:rPr>
              <a:t> </a:t>
            </a:r>
            <a:r>
              <a:rPr lang="en-US" sz="2000" spc="-9" dirty="0">
                <a:latin typeface="Calibri"/>
                <a:cs typeface="Calibri"/>
              </a:rPr>
              <a:t>connection</a:t>
            </a:r>
            <a:endParaRPr lang="en-US" sz="2000" dirty="0">
              <a:latin typeface="Calibri"/>
              <a:cs typeface="Calibri"/>
            </a:endParaRPr>
          </a:p>
          <a:p>
            <a:pPr marL="231775" indent="-231775">
              <a:tabLst>
                <a:tab pos="465138" algn="l"/>
                <a:tab pos="1771650" algn="l"/>
              </a:tabLst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31775" marR="4483" indent="-231775">
              <a:lnSpc>
                <a:spcPct val="102200"/>
              </a:lnSpc>
              <a:spcBef>
                <a:spcPts val="66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cs typeface="Calibri"/>
              </a:rPr>
              <a:t>Throw: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separate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wiring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paths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(other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than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"open")</a:t>
            </a:r>
            <a:r>
              <a:rPr lang="en-US" sz="2000" spc="26" dirty="0">
                <a:latin typeface="Calibri"/>
                <a:cs typeface="Calibri"/>
              </a:rPr>
              <a:t>                               </a:t>
            </a:r>
            <a:r>
              <a:rPr lang="en-US" sz="2000" spc="-18" dirty="0">
                <a:latin typeface="Calibri"/>
                <a:cs typeface="Calibri"/>
              </a:rPr>
              <a:t>that </a:t>
            </a:r>
            <a:r>
              <a:rPr lang="en-US" sz="2000" dirty="0">
                <a:latin typeface="Calibri"/>
                <a:cs typeface="Calibri"/>
              </a:rPr>
              <a:t>the</a:t>
            </a:r>
            <a:r>
              <a:rPr lang="en-US" sz="2000" spc="13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switch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can</a:t>
            </a:r>
            <a:r>
              <a:rPr lang="en-US" sz="2000" spc="13" dirty="0">
                <a:latin typeface="Calibri"/>
                <a:cs typeface="Calibri"/>
              </a:rPr>
              <a:t> </a:t>
            </a:r>
            <a:r>
              <a:rPr lang="en-US" sz="2000" spc="-18" dirty="0">
                <a:latin typeface="Calibri"/>
                <a:cs typeface="Calibri"/>
              </a:rPr>
              <a:t>adopt</a:t>
            </a:r>
          </a:p>
          <a:p>
            <a:pPr marL="461963" marR="4483" indent="-230188">
              <a:lnSpc>
                <a:spcPct val="102200"/>
              </a:lnSpc>
              <a:spcBef>
                <a:spcPts val="66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cs typeface="Calibri"/>
              </a:rPr>
              <a:t>Single</a:t>
            </a:r>
            <a:r>
              <a:rPr lang="en-US" sz="2000" spc="13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throw: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Switch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is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open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or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spc="-9" dirty="0">
                <a:latin typeface="Calibri"/>
                <a:cs typeface="Calibri"/>
              </a:rPr>
              <a:t>closed</a:t>
            </a:r>
          </a:p>
          <a:p>
            <a:pPr marL="461963" marR="4483" indent="-230188">
              <a:lnSpc>
                <a:spcPct val="102200"/>
              </a:lnSpc>
              <a:spcBef>
                <a:spcPts val="66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cs typeface="Calibri"/>
              </a:rPr>
              <a:t>Double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throw: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Switch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is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connected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to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one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side                                    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spc="-22" dirty="0">
                <a:latin typeface="Calibri"/>
                <a:cs typeface="Calibri"/>
              </a:rPr>
              <a:t>or </a:t>
            </a:r>
            <a:r>
              <a:rPr lang="en-US" sz="2000" dirty="0">
                <a:latin typeface="Calibri"/>
                <a:cs typeface="Calibri"/>
              </a:rPr>
              <a:t>connected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to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the</a:t>
            </a:r>
            <a:r>
              <a:rPr lang="en-US" sz="2000" spc="31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other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spc="-18" dirty="0">
                <a:latin typeface="Calibri"/>
                <a:cs typeface="Calibri"/>
              </a:rPr>
              <a:t>side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5302E5D-49A0-9EFF-FBBE-CB0A7767D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2603" y="486144"/>
            <a:ext cx="1481328" cy="905256"/>
          </a:xfrm>
          <a:prstGeom prst="rect">
            <a:avLst/>
          </a:prstGeom>
        </p:spPr>
      </p:pic>
      <p:grpSp>
        <p:nvGrpSpPr>
          <p:cNvPr id="22" name="object 21">
            <a:extLst>
              <a:ext uri="{FF2B5EF4-FFF2-40B4-BE49-F238E27FC236}">
                <a16:creationId xmlns:a16="http://schemas.microsoft.com/office/drawing/2014/main" id="{79A69233-D21E-A1ED-0D12-2482D44F02EB}"/>
              </a:ext>
            </a:extLst>
          </p:cNvPr>
          <p:cNvGrpSpPr>
            <a:grpSpLocks noChangeAspect="1"/>
          </p:cNvGrpSpPr>
          <p:nvPr/>
        </p:nvGrpSpPr>
        <p:grpSpPr>
          <a:xfrm>
            <a:off x="8900892" y="2079795"/>
            <a:ext cx="1448920" cy="662268"/>
            <a:chOff x="8198684" y="3069580"/>
            <a:chExt cx="1094740" cy="500380"/>
          </a:xfrm>
        </p:grpSpPr>
        <p:pic>
          <p:nvPicPr>
            <p:cNvPr id="23" name="object 22">
              <a:extLst>
                <a:ext uri="{FF2B5EF4-FFF2-40B4-BE49-F238E27FC236}">
                  <a16:creationId xmlns:a16="http://schemas.microsoft.com/office/drawing/2014/main" id="{35261910-27FA-8C08-B356-24209429F301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21340" y="3069580"/>
              <a:ext cx="149503" cy="149504"/>
            </a:xfrm>
            <a:prstGeom prst="rect">
              <a:avLst/>
            </a:prstGeom>
          </p:spPr>
        </p:pic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C2C1BB6D-BE69-1469-27C4-FB0B0F14DAC0}"/>
                </a:ext>
              </a:extLst>
            </p:cNvPr>
            <p:cNvSpPr/>
            <p:nvPr/>
          </p:nvSpPr>
          <p:spPr>
            <a:xfrm>
              <a:off x="8198684" y="3144333"/>
              <a:ext cx="1094740" cy="180340"/>
            </a:xfrm>
            <a:custGeom>
              <a:avLst/>
              <a:gdLst/>
              <a:ahLst/>
              <a:cxnLst/>
              <a:rect l="l" t="t" r="r" b="b"/>
              <a:pathLst>
                <a:path w="1094740" h="180339">
                  <a:moveTo>
                    <a:pt x="0" y="0"/>
                  </a:moveTo>
                  <a:lnTo>
                    <a:pt x="323188" y="0"/>
                  </a:lnTo>
                </a:path>
                <a:path w="1094740" h="180339">
                  <a:moveTo>
                    <a:pt x="367267" y="77205"/>
                  </a:moveTo>
                  <a:lnTo>
                    <a:pt x="720867" y="180077"/>
                  </a:lnTo>
                </a:path>
                <a:path w="1094740" h="180339">
                  <a:moveTo>
                    <a:pt x="771363" y="175150"/>
                  </a:moveTo>
                  <a:lnTo>
                    <a:pt x="1094551" y="175150"/>
                  </a:lnTo>
                </a:path>
              </a:pathLst>
            </a:custGeom>
            <a:ln w="166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35"/>
            </a:p>
          </p:txBody>
        </p:sp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101F97AB-C4A0-C3CC-9650-7B54E88518D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27648" y="3244730"/>
              <a:ext cx="149503" cy="149504"/>
            </a:xfrm>
            <a:prstGeom prst="rect">
              <a:avLst/>
            </a:prstGeom>
          </p:spPr>
        </p:pic>
        <p:pic>
          <p:nvPicPr>
            <p:cNvPr id="26" name="object 25">
              <a:extLst>
                <a:ext uri="{FF2B5EF4-FFF2-40B4-BE49-F238E27FC236}">
                  <a16:creationId xmlns:a16="http://schemas.microsoft.com/office/drawing/2014/main" id="{2146C550-CB95-12D4-CDFA-9E4DE5CC6543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21340" y="3419880"/>
              <a:ext cx="149503" cy="149504"/>
            </a:xfrm>
            <a:prstGeom prst="rect">
              <a:avLst/>
            </a:prstGeom>
          </p:spPr>
        </p:pic>
        <p:sp>
          <p:nvSpPr>
            <p:cNvPr id="27" name="object 26">
              <a:extLst>
                <a:ext uri="{FF2B5EF4-FFF2-40B4-BE49-F238E27FC236}">
                  <a16:creationId xmlns:a16="http://schemas.microsoft.com/office/drawing/2014/main" id="{C072ABE4-DF99-DC9E-6199-C5ABA86A1747}"/>
                </a:ext>
              </a:extLst>
            </p:cNvPr>
            <p:cNvSpPr/>
            <p:nvPr/>
          </p:nvSpPr>
          <p:spPr>
            <a:xfrm>
              <a:off x="8198684" y="3494633"/>
              <a:ext cx="323215" cy="0"/>
            </a:xfrm>
            <a:custGeom>
              <a:avLst/>
              <a:gdLst/>
              <a:ahLst/>
              <a:cxnLst/>
              <a:rect l="l" t="t" r="r" b="b"/>
              <a:pathLst>
                <a:path w="323215">
                  <a:moveTo>
                    <a:pt x="0" y="0"/>
                  </a:moveTo>
                  <a:lnTo>
                    <a:pt x="323188" y="0"/>
                  </a:lnTo>
                </a:path>
              </a:pathLst>
            </a:custGeom>
            <a:ln w="166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35"/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285DBAF-0C41-F604-51BB-EA2D0AE854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3074" y="4765592"/>
            <a:ext cx="1460754" cy="182651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7BF2833-E88C-7F2C-D162-8808608D7AA6}"/>
              </a:ext>
            </a:extLst>
          </p:cNvPr>
          <p:cNvSpPr txBox="1"/>
          <p:nvPr/>
        </p:nvSpPr>
        <p:spPr>
          <a:xfrm>
            <a:off x="6419850" y="721726"/>
            <a:ext cx="1989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SP:  One circuit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ST:  Open or closed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07748A-190A-DD72-409B-EF05CFF3A468}"/>
              </a:ext>
            </a:extLst>
          </p:cNvPr>
          <p:cNvSpPr txBox="1"/>
          <p:nvPr/>
        </p:nvSpPr>
        <p:spPr>
          <a:xfrm>
            <a:off x="6419850" y="2072233"/>
            <a:ext cx="1600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SP:  One circuit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DT:  A or 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09C8C6-D210-1AB6-38A8-1588FF71AD0F}"/>
              </a:ext>
            </a:extLst>
          </p:cNvPr>
          <p:cNvSpPr txBox="1"/>
          <p:nvPr/>
        </p:nvSpPr>
        <p:spPr>
          <a:xfrm>
            <a:off x="8865766" y="188251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7FDDF31-A860-15E5-D8B2-FCE8CD2EC608}"/>
              </a:ext>
            </a:extLst>
          </p:cNvPr>
          <p:cNvSpPr txBox="1"/>
          <p:nvPr/>
        </p:nvSpPr>
        <p:spPr>
          <a:xfrm>
            <a:off x="8865766" y="233971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576114-B469-E966-EB60-D14AA7B103D1}"/>
              </a:ext>
            </a:extLst>
          </p:cNvPr>
          <p:cNvSpPr txBox="1"/>
          <p:nvPr/>
        </p:nvSpPr>
        <p:spPr>
          <a:xfrm>
            <a:off x="6419850" y="3569740"/>
            <a:ext cx="1989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DP:  Two circuits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ST:  Open or closed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1F0961-0D36-6D58-BE6C-6F8FA8726084}"/>
              </a:ext>
            </a:extLst>
          </p:cNvPr>
          <p:cNvSpPr txBox="1"/>
          <p:nvPr/>
        </p:nvSpPr>
        <p:spPr>
          <a:xfrm>
            <a:off x="6421112" y="5322406"/>
            <a:ext cx="17572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SP:  Two circuits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DT:  A or B   AND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  C or 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0D662E5-6F5C-4B19-A7FC-759E34447B3F}"/>
              </a:ext>
            </a:extLst>
          </p:cNvPr>
          <p:cNvSpPr txBox="1"/>
          <p:nvPr/>
        </p:nvSpPr>
        <p:spPr>
          <a:xfrm>
            <a:off x="8877675" y="454713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80048FC-4A60-FFEC-B003-6C142A6832EE}"/>
              </a:ext>
            </a:extLst>
          </p:cNvPr>
          <p:cNvSpPr txBox="1"/>
          <p:nvPr/>
        </p:nvSpPr>
        <p:spPr>
          <a:xfrm>
            <a:off x="8865766" y="517465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DE1D4A-4F3D-69EB-A507-3142B3CA74D8}"/>
              </a:ext>
            </a:extLst>
          </p:cNvPr>
          <p:cNvSpPr txBox="1"/>
          <p:nvPr/>
        </p:nvSpPr>
        <p:spPr>
          <a:xfrm>
            <a:off x="8877673" y="5559172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A9336F-BDB8-D154-655C-5A57A9053865}"/>
              </a:ext>
            </a:extLst>
          </p:cNvPr>
          <p:cNvSpPr txBox="1"/>
          <p:nvPr/>
        </p:nvSpPr>
        <p:spPr>
          <a:xfrm>
            <a:off x="8865764" y="618670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2269141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8787" y="436648"/>
            <a:ext cx="10121900" cy="631069"/>
          </a:xfrm>
          <a:prstGeom prst="rect">
            <a:avLst/>
          </a:prstGeom>
        </p:spPr>
        <p:txBody>
          <a:bodyPr spcFirstLastPara="1" vert="horz" wrap="square" lIns="0" tIns="63626" rIns="0" bIns="0" rtlCol="0" anchor="ctr" anchorCtr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3600" dirty="0"/>
              <a:t>Connecting</a:t>
            </a:r>
            <a:r>
              <a:rPr sz="3600" spc="-26" dirty="0"/>
              <a:t> </a:t>
            </a:r>
            <a:r>
              <a:rPr sz="3600" dirty="0"/>
              <a:t>to</a:t>
            </a:r>
            <a:r>
              <a:rPr sz="3600" spc="-13" dirty="0"/>
              <a:t> </a:t>
            </a:r>
            <a:r>
              <a:rPr sz="3600" dirty="0"/>
              <a:t>a</a:t>
            </a:r>
            <a:r>
              <a:rPr sz="3600" spc="-18" dirty="0"/>
              <a:t> </a:t>
            </a:r>
            <a:r>
              <a:rPr lang="en-US" sz="3600" spc="-9" dirty="0"/>
              <a:t>M</a:t>
            </a:r>
            <a:r>
              <a:rPr sz="3600" spc="-9" dirty="0"/>
              <a:t>icro</a:t>
            </a:r>
            <a:r>
              <a:rPr lang="en-US" sz="3600" spc="-9" dirty="0"/>
              <a:t>controller</a:t>
            </a:r>
            <a:endParaRPr sz="3600" spc="-9" dirty="0"/>
          </a:p>
        </p:txBody>
      </p:sp>
      <p:pic>
        <p:nvPicPr>
          <p:cNvPr id="6" name="object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56755" y="2933360"/>
            <a:ext cx="2400000" cy="3520000"/>
          </a:xfrm>
          <a:prstGeom prst="rect">
            <a:avLst/>
          </a:prstGeom>
        </p:spPr>
      </p:pic>
      <p:pic>
        <p:nvPicPr>
          <p:cNvPr id="10" name="object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5050" y="436648"/>
            <a:ext cx="2422857" cy="338857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8D1FD17-C60A-1196-026C-0D73BDDDBC4F}"/>
              </a:ext>
            </a:extLst>
          </p:cNvPr>
          <p:cNvSpPr txBox="1"/>
          <p:nvPr/>
        </p:nvSpPr>
        <p:spPr>
          <a:xfrm>
            <a:off x="305123" y="1530943"/>
            <a:ext cx="5380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4106" indent="-342900">
              <a:spcBef>
                <a:spcPts val="349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libri"/>
                <a:cs typeface="Calibri"/>
              </a:rPr>
              <a:t>The</a:t>
            </a:r>
            <a:r>
              <a:rPr lang="en-US" sz="2400" spc="13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switch</a:t>
            </a:r>
            <a:r>
              <a:rPr lang="en-US" sz="2400" spc="13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connects</a:t>
            </a:r>
            <a:r>
              <a:rPr lang="en-US" sz="2400" spc="13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to</a:t>
            </a:r>
            <a:r>
              <a:rPr lang="en-US" sz="2400" spc="13" dirty="0">
                <a:latin typeface="Calibri"/>
                <a:cs typeface="Calibri"/>
              </a:rPr>
              <a:t> V</a:t>
            </a:r>
            <a:r>
              <a:rPr lang="en-US" sz="2400" spc="13" baseline="-25000" dirty="0">
                <a:latin typeface="Calibri"/>
                <a:cs typeface="Calibri"/>
              </a:rPr>
              <a:t>SUPPLY</a:t>
            </a:r>
            <a:r>
              <a:rPr lang="en-US" sz="2400" spc="13" dirty="0">
                <a:latin typeface="Calibri"/>
                <a:cs typeface="Calibri"/>
              </a:rPr>
              <a:t> or GND   </a:t>
            </a:r>
            <a:r>
              <a:rPr lang="en-US" sz="2400" dirty="0">
                <a:latin typeface="Calibri"/>
                <a:cs typeface="Calibri"/>
              </a:rPr>
              <a:t>to</a:t>
            </a:r>
            <a:r>
              <a:rPr lang="en-US" sz="2400" spc="13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drive</a:t>
            </a:r>
            <a:r>
              <a:rPr lang="en-US" sz="2400" spc="13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a</a:t>
            </a:r>
            <a:r>
              <a:rPr lang="en-US" sz="2400" spc="18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1</a:t>
            </a:r>
            <a:r>
              <a:rPr lang="en-US" sz="2400" spc="13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or</a:t>
            </a:r>
            <a:r>
              <a:rPr lang="en-US" sz="2400" spc="13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0</a:t>
            </a:r>
            <a:r>
              <a:rPr lang="en-US" sz="2400" spc="13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to</a:t>
            </a:r>
            <a:r>
              <a:rPr lang="en-US" sz="2400" spc="13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the</a:t>
            </a:r>
            <a:r>
              <a:rPr lang="en-US" sz="2400" spc="13" dirty="0">
                <a:latin typeface="Calibri"/>
                <a:cs typeface="Calibri"/>
              </a:rPr>
              <a:t> </a:t>
            </a:r>
            <a:r>
              <a:rPr lang="en-US" sz="2400" spc="-18" dirty="0">
                <a:latin typeface="Calibri"/>
                <a:cs typeface="Calibri"/>
              </a:rPr>
              <a:t>GPIO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48C12A-791E-B32E-EAC9-19CDF4790547}"/>
              </a:ext>
            </a:extLst>
          </p:cNvPr>
          <p:cNvSpPr/>
          <p:nvPr/>
        </p:nvSpPr>
        <p:spPr>
          <a:xfrm>
            <a:off x="6648450" y="2781300"/>
            <a:ext cx="1066800" cy="1914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3844D12-B6F0-0469-2A2E-4DECA5521C46}"/>
              </a:ext>
            </a:extLst>
          </p:cNvPr>
          <p:cNvSpPr/>
          <p:nvPr/>
        </p:nvSpPr>
        <p:spPr>
          <a:xfrm>
            <a:off x="11034507" y="2333365"/>
            <a:ext cx="1066800" cy="1914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54B74C-B931-C25D-CE50-3B3339221989}"/>
              </a:ext>
            </a:extLst>
          </p:cNvPr>
          <p:cNvSpPr txBox="1"/>
          <p:nvPr/>
        </p:nvSpPr>
        <p:spPr>
          <a:xfrm>
            <a:off x="9356755" y="1412291"/>
            <a:ext cx="1808508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Pin goes HI when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button is pressed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269EF2-B5A2-4695-2DD9-FFEDD00BC664}"/>
              </a:ext>
            </a:extLst>
          </p:cNvPr>
          <p:cNvSpPr txBox="1"/>
          <p:nvPr/>
        </p:nvSpPr>
        <p:spPr>
          <a:xfrm>
            <a:off x="8241062" y="2083308"/>
            <a:ext cx="1172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</a:rPr>
              <a:t>Digital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Input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868EDA-E50C-3ECF-86DD-DA9E4E6F6B6E}"/>
              </a:ext>
            </a:extLst>
          </p:cNvPr>
          <p:cNvSpPr txBox="1"/>
          <p:nvPr/>
        </p:nvSpPr>
        <p:spPr>
          <a:xfrm>
            <a:off x="9098312" y="4216908"/>
            <a:ext cx="1172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</a:rPr>
              <a:t>Digital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Input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D02ECA-48FD-C3C7-455A-5CC3D02029DA}"/>
              </a:ext>
            </a:extLst>
          </p:cNvPr>
          <p:cNvSpPr txBox="1"/>
          <p:nvPr/>
        </p:nvSpPr>
        <p:spPr>
          <a:xfrm>
            <a:off x="7318405" y="4874502"/>
            <a:ext cx="184698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Pin goes LO when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button is pressed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6B704D49-ADFE-BBFA-014D-D9296D5DF7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8787" y="436648"/>
            <a:ext cx="10121900" cy="631069"/>
          </a:xfrm>
          <a:prstGeom prst="rect">
            <a:avLst/>
          </a:prstGeom>
        </p:spPr>
        <p:txBody>
          <a:bodyPr spcFirstLastPara="1" vert="horz" wrap="square" lIns="0" tIns="63626" rIns="0" bIns="0" rtlCol="0" anchor="ctr" anchorCtr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3600" dirty="0"/>
              <a:t>Connecting</a:t>
            </a:r>
            <a:r>
              <a:rPr sz="3600" spc="-26" dirty="0"/>
              <a:t> </a:t>
            </a:r>
            <a:r>
              <a:rPr sz="3600" dirty="0"/>
              <a:t>to</a:t>
            </a:r>
            <a:r>
              <a:rPr sz="3600" spc="-13" dirty="0"/>
              <a:t> </a:t>
            </a:r>
            <a:r>
              <a:rPr sz="3600" dirty="0"/>
              <a:t>a</a:t>
            </a:r>
            <a:r>
              <a:rPr sz="3600" spc="-18" dirty="0"/>
              <a:t> </a:t>
            </a:r>
            <a:r>
              <a:rPr lang="en-US" sz="3600" spc="-9" dirty="0"/>
              <a:t>M</a:t>
            </a:r>
            <a:r>
              <a:rPr sz="3600" spc="-9" dirty="0"/>
              <a:t>icro</a:t>
            </a:r>
            <a:r>
              <a:rPr lang="en-US" sz="3600" spc="-9" dirty="0"/>
              <a:t>controller</a:t>
            </a:r>
            <a:endParaRPr sz="3600" spc="-9" dirty="0"/>
          </a:p>
        </p:txBody>
      </p:sp>
      <p:pic>
        <p:nvPicPr>
          <p:cNvPr id="5" name="object 6">
            <a:extLst>
              <a:ext uri="{FF2B5EF4-FFF2-40B4-BE49-F238E27FC236}">
                <a16:creationId xmlns:a16="http://schemas.microsoft.com/office/drawing/2014/main" id="{4BFE43D6-BE27-3C8D-44AF-AB4DB2C287C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56755" y="2933360"/>
            <a:ext cx="2400000" cy="3520000"/>
          </a:xfrm>
          <a:prstGeom prst="rect">
            <a:avLst/>
          </a:prstGeom>
        </p:spPr>
      </p:pic>
      <p:pic>
        <p:nvPicPr>
          <p:cNvPr id="6" name="object 10">
            <a:extLst>
              <a:ext uri="{FF2B5EF4-FFF2-40B4-BE49-F238E27FC236}">
                <a16:creationId xmlns:a16="http://schemas.microsoft.com/office/drawing/2014/main" id="{E8A7BB84-9C1C-F655-5B5B-1BF964C49AE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5050" y="436648"/>
            <a:ext cx="2422857" cy="33885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0B7FE0-2180-338A-BE77-A43223FD94E7}"/>
              </a:ext>
            </a:extLst>
          </p:cNvPr>
          <p:cNvSpPr txBox="1"/>
          <p:nvPr/>
        </p:nvSpPr>
        <p:spPr>
          <a:xfrm>
            <a:off x="305123" y="1530943"/>
            <a:ext cx="5380562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4106" indent="-342900">
              <a:spcBef>
                <a:spcPts val="349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libri"/>
                <a:cs typeface="Calibri"/>
              </a:rPr>
              <a:t>The</a:t>
            </a:r>
            <a:r>
              <a:rPr lang="en-US" sz="2400" spc="13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switch</a:t>
            </a:r>
            <a:r>
              <a:rPr lang="en-US" sz="2400" spc="13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connects</a:t>
            </a:r>
            <a:r>
              <a:rPr lang="en-US" sz="2400" spc="13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to</a:t>
            </a:r>
            <a:r>
              <a:rPr lang="en-US" sz="2400" spc="13" dirty="0">
                <a:latin typeface="Calibri"/>
                <a:cs typeface="Calibri"/>
              </a:rPr>
              <a:t> V</a:t>
            </a:r>
            <a:r>
              <a:rPr lang="en-US" sz="2400" spc="13" baseline="-25000" dirty="0">
                <a:latin typeface="Calibri"/>
                <a:cs typeface="Calibri"/>
              </a:rPr>
              <a:t>SUPPLY</a:t>
            </a:r>
            <a:r>
              <a:rPr lang="en-US" sz="2400" spc="13" dirty="0">
                <a:latin typeface="Calibri"/>
                <a:cs typeface="Calibri"/>
              </a:rPr>
              <a:t> or GND   </a:t>
            </a:r>
            <a:r>
              <a:rPr lang="en-US" sz="2400" dirty="0">
                <a:latin typeface="Calibri"/>
                <a:cs typeface="Calibri"/>
              </a:rPr>
              <a:t>to</a:t>
            </a:r>
            <a:r>
              <a:rPr lang="en-US" sz="2400" spc="13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drive</a:t>
            </a:r>
            <a:r>
              <a:rPr lang="en-US" sz="2400" spc="13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a</a:t>
            </a:r>
            <a:r>
              <a:rPr lang="en-US" sz="2400" spc="18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1</a:t>
            </a:r>
            <a:r>
              <a:rPr lang="en-US" sz="2400" spc="13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or</a:t>
            </a:r>
            <a:r>
              <a:rPr lang="en-US" sz="2400" spc="13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0</a:t>
            </a:r>
            <a:r>
              <a:rPr lang="en-US" sz="2400" spc="13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to</a:t>
            </a:r>
            <a:r>
              <a:rPr lang="en-US" sz="2400" spc="13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the</a:t>
            </a:r>
            <a:r>
              <a:rPr lang="en-US" sz="2400" spc="13" dirty="0">
                <a:latin typeface="Calibri"/>
                <a:cs typeface="Calibri"/>
              </a:rPr>
              <a:t> </a:t>
            </a:r>
            <a:r>
              <a:rPr lang="en-US" sz="2400" spc="-18" dirty="0">
                <a:latin typeface="Calibri"/>
                <a:cs typeface="Calibri"/>
              </a:rPr>
              <a:t>GPIO</a:t>
            </a:r>
          </a:p>
          <a:p>
            <a:pPr marL="354106" indent="-342900">
              <a:spcBef>
                <a:spcPts val="349"/>
              </a:spcBef>
              <a:buFont typeface="Arial" panose="020B0604020202020204" pitchFamily="34" charset="0"/>
              <a:buChar char="•"/>
            </a:pPr>
            <a:endParaRPr lang="en-US" sz="2400" spc="-18" dirty="0">
              <a:latin typeface="Calibri"/>
              <a:cs typeface="Calibri"/>
            </a:endParaRPr>
          </a:p>
          <a:p>
            <a:pPr marL="354106" indent="-342900">
              <a:spcBef>
                <a:spcPts val="349"/>
              </a:spcBef>
              <a:buFont typeface="Arial" panose="020B0604020202020204" pitchFamily="34" charset="0"/>
              <a:buChar char="•"/>
              <a:tabLst>
                <a:tab pos="2228850" algn="l"/>
              </a:tabLst>
            </a:pPr>
            <a:r>
              <a:rPr lang="en-US" sz="2400" spc="-18" dirty="0">
                <a:solidFill>
                  <a:srgbClr val="FF0000"/>
                </a:solidFill>
                <a:latin typeface="Calibri"/>
                <a:cs typeface="Calibri"/>
              </a:rPr>
              <a:t>What happens if the switch is open?</a:t>
            </a:r>
            <a:endParaRPr lang="en-US" sz="24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73257B-C422-F0D7-01FD-0E1134E9CD34}"/>
              </a:ext>
            </a:extLst>
          </p:cNvPr>
          <p:cNvSpPr/>
          <p:nvPr/>
        </p:nvSpPr>
        <p:spPr>
          <a:xfrm>
            <a:off x="6648450" y="2781300"/>
            <a:ext cx="1066800" cy="1914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086D6F-944F-72E6-A396-924FD703EA94}"/>
              </a:ext>
            </a:extLst>
          </p:cNvPr>
          <p:cNvSpPr/>
          <p:nvPr/>
        </p:nvSpPr>
        <p:spPr>
          <a:xfrm>
            <a:off x="11034507" y="2333365"/>
            <a:ext cx="1066800" cy="1914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DD90BA-DF46-6FAF-26C6-979E3ADB693C}"/>
              </a:ext>
            </a:extLst>
          </p:cNvPr>
          <p:cNvSpPr txBox="1"/>
          <p:nvPr/>
        </p:nvSpPr>
        <p:spPr>
          <a:xfrm>
            <a:off x="9356755" y="1412291"/>
            <a:ext cx="1808508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Pin goes HI when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button is pressed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65C194-9219-0811-9B35-050848621681}"/>
              </a:ext>
            </a:extLst>
          </p:cNvPr>
          <p:cNvSpPr txBox="1"/>
          <p:nvPr/>
        </p:nvSpPr>
        <p:spPr>
          <a:xfrm>
            <a:off x="8241062" y="2083308"/>
            <a:ext cx="1172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</a:rPr>
              <a:t>Digital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5E778-AF57-EDC5-5581-C115B8D5D645}"/>
              </a:ext>
            </a:extLst>
          </p:cNvPr>
          <p:cNvSpPr txBox="1"/>
          <p:nvPr/>
        </p:nvSpPr>
        <p:spPr>
          <a:xfrm>
            <a:off x="9098312" y="4216908"/>
            <a:ext cx="1172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</a:rPr>
              <a:t>Digital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D4CFC3-8A72-1D8A-62FD-C4AF3A249FB6}"/>
              </a:ext>
            </a:extLst>
          </p:cNvPr>
          <p:cNvSpPr txBox="1"/>
          <p:nvPr/>
        </p:nvSpPr>
        <p:spPr>
          <a:xfrm>
            <a:off x="7318405" y="4874502"/>
            <a:ext cx="184698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Pin goes LO when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button is pressed</a:t>
            </a:r>
          </a:p>
        </p:txBody>
      </p:sp>
    </p:spTree>
    <p:extLst>
      <p:ext uri="{BB962C8B-B14F-4D97-AF65-F5344CB8AC3E}">
        <p14:creationId xmlns:p14="http://schemas.microsoft.com/office/powerpoint/2010/main" val="28108952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B55C9313-BF60-C1D6-EAE3-A731DFB183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8787" y="436648"/>
            <a:ext cx="10121900" cy="631069"/>
          </a:xfrm>
          <a:prstGeom prst="rect">
            <a:avLst/>
          </a:prstGeom>
        </p:spPr>
        <p:txBody>
          <a:bodyPr spcFirstLastPara="1" vert="horz" wrap="square" lIns="0" tIns="63626" rIns="0" bIns="0" rtlCol="0" anchor="ctr" anchorCtr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3600" dirty="0"/>
              <a:t>Connecting</a:t>
            </a:r>
            <a:r>
              <a:rPr sz="3600" spc="-26" dirty="0"/>
              <a:t> </a:t>
            </a:r>
            <a:r>
              <a:rPr sz="3600" dirty="0"/>
              <a:t>to</a:t>
            </a:r>
            <a:r>
              <a:rPr sz="3600" spc="-13" dirty="0"/>
              <a:t> </a:t>
            </a:r>
            <a:r>
              <a:rPr sz="3600" dirty="0"/>
              <a:t>a</a:t>
            </a:r>
            <a:r>
              <a:rPr sz="3600" spc="-18" dirty="0"/>
              <a:t> </a:t>
            </a:r>
            <a:r>
              <a:rPr lang="en-US" sz="3600" spc="-9" dirty="0"/>
              <a:t>M</a:t>
            </a:r>
            <a:r>
              <a:rPr sz="3600" spc="-9" dirty="0"/>
              <a:t>icro</a:t>
            </a:r>
            <a:r>
              <a:rPr lang="en-US" sz="3600" spc="-9" dirty="0"/>
              <a:t>controller</a:t>
            </a:r>
            <a:endParaRPr sz="3600" spc="-9" dirty="0"/>
          </a:p>
        </p:txBody>
      </p:sp>
      <p:pic>
        <p:nvPicPr>
          <p:cNvPr id="5" name="object 6">
            <a:extLst>
              <a:ext uri="{FF2B5EF4-FFF2-40B4-BE49-F238E27FC236}">
                <a16:creationId xmlns:a16="http://schemas.microsoft.com/office/drawing/2014/main" id="{E2611E00-125E-53C5-0664-36E5D025FAF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56755" y="2933360"/>
            <a:ext cx="2400000" cy="3520000"/>
          </a:xfrm>
          <a:prstGeom prst="rect">
            <a:avLst/>
          </a:prstGeom>
        </p:spPr>
      </p:pic>
      <p:pic>
        <p:nvPicPr>
          <p:cNvPr id="6" name="object 10">
            <a:extLst>
              <a:ext uri="{FF2B5EF4-FFF2-40B4-BE49-F238E27FC236}">
                <a16:creationId xmlns:a16="http://schemas.microsoft.com/office/drawing/2014/main" id="{07A87988-9AFC-7901-540E-60030367F9A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5050" y="436648"/>
            <a:ext cx="2422857" cy="33885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838F1-9008-908F-A73C-5ED672D8289B}"/>
              </a:ext>
            </a:extLst>
          </p:cNvPr>
          <p:cNvSpPr txBox="1"/>
          <p:nvPr/>
        </p:nvSpPr>
        <p:spPr>
          <a:xfrm>
            <a:off x="305123" y="1530943"/>
            <a:ext cx="5380562" cy="2054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4106" indent="-342900">
              <a:spcBef>
                <a:spcPts val="349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libri"/>
                <a:cs typeface="Calibri"/>
              </a:rPr>
              <a:t>The</a:t>
            </a:r>
            <a:r>
              <a:rPr lang="en-US" sz="2400" spc="13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switch</a:t>
            </a:r>
            <a:r>
              <a:rPr lang="en-US" sz="2400" spc="13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connects</a:t>
            </a:r>
            <a:r>
              <a:rPr lang="en-US" sz="2400" spc="13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to</a:t>
            </a:r>
            <a:r>
              <a:rPr lang="en-US" sz="2400" spc="13" dirty="0">
                <a:latin typeface="Calibri"/>
                <a:cs typeface="Calibri"/>
              </a:rPr>
              <a:t> V</a:t>
            </a:r>
            <a:r>
              <a:rPr lang="en-US" sz="2400" spc="13" baseline="-25000" dirty="0">
                <a:latin typeface="Calibri"/>
                <a:cs typeface="Calibri"/>
              </a:rPr>
              <a:t>SUPPLY</a:t>
            </a:r>
            <a:r>
              <a:rPr lang="en-US" sz="2400" spc="13" dirty="0">
                <a:latin typeface="Calibri"/>
                <a:cs typeface="Calibri"/>
              </a:rPr>
              <a:t> or GND   </a:t>
            </a:r>
            <a:r>
              <a:rPr lang="en-US" sz="2400" dirty="0">
                <a:latin typeface="Calibri"/>
                <a:cs typeface="Calibri"/>
              </a:rPr>
              <a:t>to</a:t>
            </a:r>
            <a:r>
              <a:rPr lang="en-US" sz="2400" spc="13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drive</a:t>
            </a:r>
            <a:r>
              <a:rPr lang="en-US" sz="2400" spc="13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a</a:t>
            </a:r>
            <a:r>
              <a:rPr lang="en-US" sz="2400" spc="18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1</a:t>
            </a:r>
            <a:r>
              <a:rPr lang="en-US" sz="2400" spc="13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or</a:t>
            </a:r>
            <a:r>
              <a:rPr lang="en-US" sz="2400" spc="13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0</a:t>
            </a:r>
            <a:r>
              <a:rPr lang="en-US" sz="2400" spc="13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to</a:t>
            </a:r>
            <a:r>
              <a:rPr lang="en-US" sz="2400" spc="13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the</a:t>
            </a:r>
            <a:r>
              <a:rPr lang="en-US" sz="2400" spc="13" dirty="0">
                <a:latin typeface="Calibri"/>
                <a:cs typeface="Calibri"/>
              </a:rPr>
              <a:t> </a:t>
            </a:r>
            <a:r>
              <a:rPr lang="en-US" sz="2400" spc="-18" dirty="0">
                <a:latin typeface="Calibri"/>
                <a:cs typeface="Calibri"/>
              </a:rPr>
              <a:t>GPIO</a:t>
            </a:r>
          </a:p>
          <a:p>
            <a:pPr marL="354106" indent="-342900">
              <a:spcBef>
                <a:spcPts val="349"/>
              </a:spcBef>
              <a:buFont typeface="Arial" panose="020B0604020202020204" pitchFamily="34" charset="0"/>
              <a:buChar char="•"/>
            </a:pPr>
            <a:endParaRPr lang="en-US" sz="2400" spc="-18" dirty="0">
              <a:latin typeface="Calibri"/>
              <a:cs typeface="Calibri"/>
            </a:endParaRPr>
          </a:p>
          <a:p>
            <a:pPr marL="354106" indent="-342900">
              <a:spcBef>
                <a:spcPts val="349"/>
              </a:spcBef>
              <a:buFont typeface="Arial" panose="020B0604020202020204" pitchFamily="34" charset="0"/>
              <a:buChar char="•"/>
            </a:pPr>
            <a:r>
              <a:rPr lang="en-US" sz="2400" spc="-18" dirty="0">
                <a:solidFill>
                  <a:srgbClr val="FF0000"/>
                </a:solidFill>
                <a:latin typeface="Calibri"/>
                <a:cs typeface="Calibri"/>
              </a:rPr>
              <a:t>What happens if the switch is open?        </a:t>
            </a:r>
          </a:p>
          <a:p>
            <a:pPr marL="354106" indent="-342900">
              <a:spcBef>
                <a:spcPts val="349"/>
              </a:spcBef>
              <a:buFont typeface="Arial" panose="020B0604020202020204" pitchFamily="34" charset="0"/>
              <a:buChar char="•"/>
            </a:pPr>
            <a:r>
              <a:rPr lang="en-US" sz="2400" spc="-18" dirty="0">
                <a:solidFill>
                  <a:srgbClr val="FF0000"/>
                </a:solidFill>
                <a:latin typeface="Calibri"/>
                <a:cs typeface="Calibri"/>
              </a:rPr>
              <a:t>It “floats” to an indeterminate value</a:t>
            </a:r>
            <a:endParaRPr lang="en-US" sz="24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FF1E4E-94C8-7B3C-1238-09C5D383631B}"/>
              </a:ext>
            </a:extLst>
          </p:cNvPr>
          <p:cNvSpPr/>
          <p:nvPr/>
        </p:nvSpPr>
        <p:spPr>
          <a:xfrm>
            <a:off x="6648450" y="2781300"/>
            <a:ext cx="1066800" cy="1914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E7179B-81D9-3BFB-D419-7760A5FBB3D4}"/>
              </a:ext>
            </a:extLst>
          </p:cNvPr>
          <p:cNvSpPr/>
          <p:nvPr/>
        </p:nvSpPr>
        <p:spPr>
          <a:xfrm>
            <a:off x="11034507" y="2333365"/>
            <a:ext cx="1066800" cy="1914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6CC690-1CF1-07EE-6B27-3B1C26954587}"/>
              </a:ext>
            </a:extLst>
          </p:cNvPr>
          <p:cNvSpPr txBox="1"/>
          <p:nvPr/>
        </p:nvSpPr>
        <p:spPr>
          <a:xfrm>
            <a:off x="9356755" y="1412291"/>
            <a:ext cx="1808508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Pin goes HI when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button is pressed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86950D-E1B0-A25C-0A48-3D9432421BA1}"/>
              </a:ext>
            </a:extLst>
          </p:cNvPr>
          <p:cNvSpPr txBox="1"/>
          <p:nvPr/>
        </p:nvSpPr>
        <p:spPr>
          <a:xfrm>
            <a:off x="8241062" y="2083308"/>
            <a:ext cx="1172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</a:rPr>
              <a:t>Digital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81E76A-70AC-9905-4620-DE855F2F0F52}"/>
              </a:ext>
            </a:extLst>
          </p:cNvPr>
          <p:cNvSpPr txBox="1"/>
          <p:nvPr/>
        </p:nvSpPr>
        <p:spPr>
          <a:xfrm>
            <a:off x="9098312" y="4216908"/>
            <a:ext cx="1172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</a:rPr>
              <a:t>Digital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D3D255-E600-96D8-105A-CEA540E56399}"/>
              </a:ext>
            </a:extLst>
          </p:cNvPr>
          <p:cNvSpPr txBox="1"/>
          <p:nvPr/>
        </p:nvSpPr>
        <p:spPr>
          <a:xfrm>
            <a:off x="7318405" y="4874502"/>
            <a:ext cx="184698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Pin goes LO when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button is pressed</a:t>
            </a:r>
          </a:p>
        </p:txBody>
      </p:sp>
    </p:spTree>
    <p:extLst>
      <p:ext uri="{BB962C8B-B14F-4D97-AF65-F5344CB8AC3E}">
        <p14:creationId xmlns:p14="http://schemas.microsoft.com/office/powerpoint/2010/main" val="16915100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09ED42B9-AD04-41CC-1E8A-E2DC162B5B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8787" y="436648"/>
            <a:ext cx="10121900" cy="631069"/>
          </a:xfrm>
          <a:prstGeom prst="rect">
            <a:avLst/>
          </a:prstGeom>
        </p:spPr>
        <p:txBody>
          <a:bodyPr spcFirstLastPara="1" vert="horz" wrap="square" lIns="0" tIns="63626" rIns="0" bIns="0" rtlCol="0" anchor="ctr" anchorCtr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3600" dirty="0"/>
              <a:t>Connecting</a:t>
            </a:r>
            <a:r>
              <a:rPr sz="3600" spc="-26" dirty="0"/>
              <a:t> </a:t>
            </a:r>
            <a:r>
              <a:rPr sz="3600" dirty="0"/>
              <a:t>to</a:t>
            </a:r>
            <a:r>
              <a:rPr sz="3600" spc="-13" dirty="0"/>
              <a:t> </a:t>
            </a:r>
            <a:r>
              <a:rPr sz="3600" dirty="0"/>
              <a:t>a</a:t>
            </a:r>
            <a:r>
              <a:rPr sz="3600" spc="-18" dirty="0"/>
              <a:t> </a:t>
            </a:r>
            <a:r>
              <a:rPr lang="en-US" sz="3600" spc="-9" dirty="0"/>
              <a:t>M</a:t>
            </a:r>
            <a:r>
              <a:rPr sz="3600" spc="-9" dirty="0"/>
              <a:t>icro</a:t>
            </a:r>
            <a:r>
              <a:rPr lang="en-US" sz="3600" spc="-9" dirty="0"/>
              <a:t>controller</a:t>
            </a:r>
            <a:endParaRPr sz="3600" spc="-9" dirty="0"/>
          </a:p>
        </p:txBody>
      </p:sp>
      <p:pic>
        <p:nvPicPr>
          <p:cNvPr id="5" name="object 6">
            <a:extLst>
              <a:ext uri="{FF2B5EF4-FFF2-40B4-BE49-F238E27FC236}">
                <a16:creationId xmlns:a16="http://schemas.microsoft.com/office/drawing/2014/main" id="{7C8019F8-FD8B-9745-1012-6162C36F542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56755" y="2933360"/>
            <a:ext cx="2400000" cy="3520000"/>
          </a:xfrm>
          <a:prstGeom prst="rect">
            <a:avLst/>
          </a:prstGeom>
        </p:spPr>
      </p:pic>
      <p:pic>
        <p:nvPicPr>
          <p:cNvPr id="6" name="object 10">
            <a:extLst>
              <a:ext uri="{FF2B5EF4-FFF2-40B4-BE49-F238E27FC236}">
                <a16:creationId xmlns:a16="http://schemas.microsoft.com/office/drawing/2014/main" id="{77C2817F-FFA9-B563-E223-F4076193830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5050" y="436648"/>
            <a:ext cx="2422857" cy="33885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C18AE6-1085-C4C9-0C2C-6DFD90DB79CB}"/>
              </a:ext>
            </a:extLst>
          </p:cNvPr>
          <p:cNvSpPr txBox="1"/>
          <p:nvPr/>
        </p:nvSpPr>
        <p:spPr>
          <a:xfrm>
            <a:off x="305123" y="1530943"/>
            <a:ext cx="5380562" cy="3672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4106" indent="-342900">
              <a:spcBef>
                <a:spcPts val="349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libri"/>
                <a:cs typeface="Calibri"/>
              </a:rPr>
              <a:t>The</a:t>
            </a:r>
            <a:r>
              <a:rPr lang="en-US" sz="2400" spc="13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switch</a:t>
            </a:r>
            <a:r>
              <a:rPr lang="en-US" sz="2400" spc="13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connects</a:t>
            </a:r>
            <a:r>
              <a:rPr lang="en-US" sz="2400" spc="13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to</a:t>
            </a:r>
            <a:r>
              <a:rPr lang="en-US" sz="2400" spc="13" dirty="0">
                <a:latin typeface="Calibri"/>
                <a:cs typeface="Calibri"/>
              </a:rPr>
              <a:t> V</a:t>
            </a:r>
            <a:r>
              <a:rPr lang="en-US" sz="2400" spc="13" baseline="-25000" dirty="0">
                <a:latin typeface="Calibri"/>
                <a:cs typeface="Calibri"/>
              </a:rPr>
              <a:t>SUPPLY</a:t>
            </a:r>
            <a:r>
              <a:rPr lang="en-US" sz="2400" spc="13" dirty="0">
                <a:latin typeface="Calibri"/>
                <a:cs typeface="Calibri"/>
              </a:rPr>
              <a:t> or GND   </a:t>
            </a:r>
            <a:r>
              <a:rPr lang="en-US" sz="2400" dirty="0">
                <a:latin typeface="Calibri"/>
                <a:cs typeface="Calibri"/>
              </a:rPr>
              <a:t>to</a:t>
            </a:r>
            <a:r>
              <a:rPr lang="en-US" sz="2400" spc="13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drive</a:t>
            </a:r>
            <a:r>
              <a:rPr lang="en-US" sz="2400" spc="13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a</a:t>
            </a:r>
            <a:r>
              <a:rPr lang="en-US" sz="2400" spc="18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1</a:t>
            </a:r>
            <a:r>
              <a:rPr lang="en-US" sz="2400" spc="13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or</a:t>
            </a:r>
            <a:r>
              <a:rPr lang="en-US" sz="2400" spc="13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0</a:t>
            </a:r>
            <a:r>
              <a:rPr lang="en-US" sz="2400" spc="13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to</a:t>
            </a:r>
            <a:r>
              <a:rPr lang="en-US" sz="2400" spc="13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the</a:t>
            </a:r>
            <a:r>
              <a:rPr lang="en-US" sz="2400" spc="13" dirty="0">
                <a:latin typeface="Calibri"/>
                <a:cs typeface="Calibri"/>
              </a:rPr>
              <a:t> </a:t>
            </a:r>
            <a:r>
              <a:rPr lang="en-US" sz="2400" spc="-18" dirty="0">
                <a:latin typeface="Calibri"/>
                <a:cs typeface="Calibri"/>
              </a:rPr>
              <a:t>GPIO</a:t>
            </a:r>
          </a:p>
          <a:p>
            <a:pPr marL="354106" indent="-342900">
              <a:spcBef>
                <a:spcPts val="349"/>
              </a:spcBef>
              <a:buFont typeface="Arial" panose="020B0604020202020204" pitchFamily="34" charset="0"/>
              <a:buChar char="•"/>
            </a:pPr>
            <a:endParaRPr lang="en-US" sz="2400" spc="-18" dirty="0">
              <a:latin typeface="Calibri"/>
              <a:cs typeface="Calibri"/>
            </a:endParaRPr>
          </a:p>
          <a:p>
            <a:pPr marL="354106" indent="-342900">
              <a:spcBef>
                <a:spcPts val="349"/>
              </a:spcBef>
              <a:buFont typeface="Arial" panose="020B0604020202020204" pitchFamily="34" charset="0"/>
              <a:buChar char="•"/>
            </a:pPr>
            <a:r>
              <a:rPr lang="en-US" sz="2400" spc="-18" dirty="0">
                <a:solidFill>
                  <a:srgbClr val="FF0000"/>
                </a:solidFill>
                <a:latin typeface="Calibri"/>
                <a:cs typeface="Calibri"/>
              </a:rPr>
              <a:t>What happens if the switch is open?        </a:t>
            </a:r>
          </a:p>
          <a:p>
            <a:pPr marL="354106" indent="-342900">
              <a:spcBef>
                <a:spcPts val="349"/>
              </a:spcBef>
              <a:buFont typeface="Arial" panose="020B0604020202020204" pitchFamily="34" charset="0"/>
              <a:buChar char="•"/>
            </a:pPr>
            <a:r>
              <a:rPr lang="en-US" sz="2400" spc="-18" dirty="0">
                <a:solidFill>
                  <a:srgbClr val="FF0000"/>
                </a:solidFill>
                <a:latin typeface="Calibri"/>
                <a:cs typeface="Calibri"/>
              </a:rPr>
              <a:t>It “floats” to an indeterminate value</a:t>
            </a:r>
          </a:p>
          <a:p>
            <a:pPr marL="354106" indent="-342900">
              <a:spcBef>
                <a:spcPts val="349"/>
              </a:spcBef>
              <a:buFont typeface="Arial" panose="020B0604020202020204" pitchFamily="34" charset="0"/>
              <a:buChar char="•"/>
            </a:pPr>
            <a:endParaRPr lang="en-US" sz="2400" spc="-18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343479" indent="-249344">
              <a:spcBef>
                <a:spcPts val="463"/>
              </a:spcBef>
              <a:buClr>
                <a:srgbClr val="990000"/>
              </a:buClr>
              <a:buSzPct val="110256"/>
              <a:buFont typeface="Trebuchet MS"/>
              <a:buChar char="▪"/>
              <a:tabLst>
                <a:tab pos="343479" algn="l"/>
              </a:tabLst>
            </a:pPr>
            <a:r>
              <a:rPr lang="en-US" sz="2400" dirty="0">
                <a:latin typeface="Calibri"/>
                <a:cs typeface="Calibri"/>
              </a:rPr>
              <a:t>Use a pull-up or pull-down resistor to drive a voltage when switch is open</a:t>
            </a:r>
          </a:p>
          <a:p>
            <a:pPr marL="354106" indent="-342900">
              <a:spcBef>
                <a:spcPts val="349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AD9E4F-CC58-9161-66D3-CC3F3663DB77}"/>
              </a:ext>
            </a:extLst>
          </p:cNvPr>
          <p:cNvSpPr/>
          <p:nvPr/>
        </p:nvSpPr>
        <p:spPr>
          <a:xfrm>
            <a:off x="7347154" y="3552825"/>
            <a:ext cx="1714500" cy="99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2E71C4-82BA-1E5F-378F-DDF6CF61FBBE}"/>
              </a:ext>
            </a:extLst>
          </p:cNvPr>
          <p:cNvSpPr/>
          <p:nvPr/>
        </p:nvSpPr>
        <p:spPr>
          <a:xfrm>
            <a:off x="11410949" y="2595562"/>
            <a:ext cx="647701" cy="766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EC122B-A1D0-701B-AEB7-0E23F2485E6D}"/>
              </a:ext>
            </a:extLst>
          </p:cNvPr>
          <p:cNvSpPr txBox="1"/>
          <p:nvPr/>
        </p:nvSpPr>
        <p:spPr>
          <a:xfrm>
            <a:off x="9356755" y="1412291"/>
            <a:ext cx="1808508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Pin goes HI when</a:t>
            </a:r>
          </a:p>
          <a:p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button is pressed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8E6593-3862-4F60-AE89-0DF62038C9F7}"/>
              </a:ext>
            </a:extLst>
          </p:cNvPr>
          <p:cNvSpPr txBox="1"/>
          <p:nvPr/>
        </p:nvSpPr>
        <p:spPr>
          <a:xfrm>
            <a:off x="8241062" y="2083308"/>
            <a:ext cx="1172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</a:rPr>
              <a:t>Digital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38A305-754A-5D61-C74F-FBB4C140FFF6}"/>
              </a:ext>
            </a:extLst>
          </p:cNvPr>
          <p:cNvSpPr txBox="1"/>
          <p:nvPr/>
        </p:nvSpPr>
        <p:spPr>
          <a:xfrm>
            <a:off x="9098312" y="4216908"/>
            <a:ext cx="1172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</a:rPr>
              <a:t>Digital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837083-EF06-79E9-E773-383A78B97027}"/>
              </a:ext>
            </a:extLst>
          </p:cNvPr>
          <p:cNvSpPr txBox="1"/>
          <p:nvPr/>
        </p:nvSpPr>
        <p:spPr>
          <a:xfrm>
            <a:off x="7318405" y="4874502"/>
            <a:ext cx="184698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Pin goes LO when</a:t>
            </a:r>
          </a:p>
          <a:p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button is pressed</a:t>
            </a:r>
          </a:p>
        </p:txBody>
      </p:sp>
    </p:spTree>
    <p:extLst>
      <p:ext uri="{BB962C8B-B14F-4D97-AF65-F5344CB8AC3E}">
        <p14:creationId xmlns:p14="http://schemas.microsoft.com/office/powerpoint/2010/main" val="17384627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83E3AA49-F013-2AAE-B106-30583FCB65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8787" y="436648"/>
            <a:ext cx="10121900" cy="631069"/>
          </a:xfrm>
          <a:prstGeom prst="rect">
            <a:avLst/>
          </a:prstGeom>
        </p:spPr>
        <p:txBody>
          <a:bodyPr spcFirstLastPara="1" vert="horz" wrap="square" lIns="0" tIns="63626" rIns="0" bIns="0" rtlCol="0" anchor="ctr" anchorCtr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3600" dirty="0"/>
              <a:t>Connecting</a:t>
            </a:r>
            <a:r>
              <a:rPr sz="3600" spc="-26" dirty="0"/>
              <a:t> </a:t>
            </a:r>
            <a:r>
              <a:rPr sz="3600" dirty="0"/>
              <a:t>to</a:t>
            </a:r>
            <a:r>
              <a:rPr sz="3600" spc="-13" dirty="0"/>
              <a:t> </a:t>
            </a:r>
            <a:r>
              <a:rPr sz="3600" dirty="0"/>
              <a:t>a</a:t>
            </a:r>
            <a:r>
              <a:rPr sz="3600" spc="-18" dirty="0"/>
              <a:t> </a:t>
            </a:r>
            <a:r>
              <a:rPr lang="en-US" sz="3600" spc="-9" dirty="0"/>
              <a:t>M</a:t>
            </a:r>
            <a:r>
              <a:rPr sz="3600" spc="-9" dirty="0"/>
              <a:t>icro</a:t>
            </a:r>
            <a:r>
              <a:rPr lang="en-US" sz="3600" spc="-9" dirty="0"/>
              <a:t>controller</a:t>
            </a:r>
            <a:endParaRPr sz="3600" spc="-9" dirty="0"/>
          </a:p>
        </p:txBody>
      </p:sp>
      <p:pic>
        <p:nvPicPr>
          <p:cNvPr id="5" name="object 6">
            <a:extLst>
              <a:ext uri="{FF2B5EF4-FFF2-40B4-BE49-F238E27FC236}">
                <a16:creationId xmlns:a16="http://schemas.microsoft.com/office/drawing/2014/main" id="{15A48124-9BC3-23AC-A42A-26050FCE5FA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56755" y="2933360"/>
            <a:ext cx="2400000" cy="3520000"/>
          </a:xfrm>
          <a:prstGeom prst="rect">
            <a:avLst/>
          </a:prstGeom>
        </p:spPr>
      </p:pic>
      <p:pic>
        <p:nvPicPr>
          <p:cNvPr id="6" name="object 10">
            <a:extLst>
              <a:ext uri="{FF2B5EF4-FFF2-40B4-BE49-F238E27FC236}">
                <a16:creationId xmlns:a16="http://schemas.microsoft.com/office/drawing/2014/main" id="{884146E0-5636-31AC-3337-EA4CEC3C443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5050" y="436648"/>
            <a:ext cx="2422857" cy="33885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381E7D-3F6B-3873-9BF8-03446EFE01DE}"/>
              </a:ext>
            </a:extLst>
          </p:cNvPr>
          <p:cNvSpPr txBox="1"/>
          <p:nvPr/>
        </p:nvSpPr>
        <p:spPr>
          <a:xfrm>
            <a:off x="305123" y="1530943"/>
            <a:ext cx="5380562" cy="4475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4106" indent="-342900">
              <a:spcBef>
                <a:spcPts val="349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libri"/>
                <a:cs typeface="Calibri"/>
              </a:rPr>
              <a:t>The</a:t>
            </a:r>
            <a:r>
              <a:rPr lang="en-US" sz="2400" spc="13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switch</a:t>
            </a:r>
            <a:r>
              <a:rPr lang="en-US" sz="2400" spc="13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connects</a:t>
            </a:r>
            <a:r>
              <a:rPr lang="en-US" sz="2400" spc="13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to</a:t>
            </a:r>
            <a:r>
              <a:rPr lang="en-US" sz="2400" spc="13" dirty="0">
                <a:latin typeface="Calibri"/>
                <a:cs typeface="Calibri"/>
              </a:rPr>
              <a:t> V</a:t>
            </a:r>
            <a:r>
              <a:rPr lang="en-US" sz="2400" spc="13" baseline="-25000" dirty="0">
                <a:latin typeface="Calibri"/>
                <a:cs typeface="Calibri"/>
              </a:rPr>
              <a:t>SUPPLY</a:t>
            </a:r>
            <a:r>
              <a:rPr lang="en-US" sz="2400" spc="13" dirty="0">
                <a:latin typeface="Calibri"/>
                <a:cs typeface="Calibri"/>
              </a:rPr>
              <a:t> or GND   </a:t>
            </a:r>
            <a:r>
              <a:rPr lang="en-US" sz="2400" dirty="0">
                <a:latin typeface="Calibri"/>
                <a:cs typeface="Calibri"/>
              </a:rPr>
              <a:t>to</a:t>
            </a:r>
            <a:r>
              <a:rPr lang="en-US" sz="2400" spc="13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drive</a:t>
            </a:r>
            <a:r>
              <a:rPr lang="en-US" sz="2400" spc="13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a</a:t>
            </a:r>
            <a:r>
              <a:rPr lang="en-US" sz="2400" spc="18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1</a:t>
            </a:r>
            <a:r>
              <a:rPr lang="en-US" sz="2400" spc="13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or</a:t>
            </a:r>
            <a:r>
              <a:rPr lang="en-US" sz="2400" spc="13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0</a:t>
            </a:r>
            <a:r>
              <a:rPr lang="en-US" sz="2400" spc="13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to</a:t>
            </a:r>
            <a:r>
              <a:rPr lang="en-US" sz="2400" spc="13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the</a:t>
            </a:r>
            <a:r>
              <a:rPr lang="en-US" sz="2400" spc="13" dirty="0">
                <a:latin typeface="Calibri"/>
                <a:cs typeface="Calibri"/>
              </a:rPr>
              <a:t> </a:t>
            </a:r>
            <a:r>
              <a:rPr lang="en-US" sz="2400" spc="-18" dirty="0">
                <a:latin typeface="Calibri"/>
                <a:cs typeface="Calibri"/>
              </a:rPr>
              <a:t>GPIO</a:t>
            </a:r>
          </a:p>
          <a:p>
            <a:pPr marL="354106" indent="-342900">
              <a:spcBef>
                <a:spcPts val="349"/>
              </a:spcBef>
              <a:buFont typeface="Arial" panose="020B0604020202020204" pitchFamily="34" charset="0"/>
              <a:buChar char="•"/>
            </a:pPr>
            <a:endParaRPr lang="en-US" sz="2400" spc="-18" dirty="0">
              <a:latin typeface="Calibri"/>
              <a:cs typeface="Calibri"/>
            </a:endParaRPr>
          </a:p>
          <a:p>
            <a:pPr marL="354106" indent="-342900">
              <a:spcBef>
                <a:spcPts val="349"/>
              </a:spcBef>
              <a:buFont typeface="Arial" panose="020B0604020202020204" pitchFamily="34" charset="0"/>
              <a:buChar char="•"/>
            </a:pPr>
            <a:r>
              <a:rPr lang="en-US" sz="2400" spc="-18" dirty="0">
                <a:solidFill>
                  <a:srgbClr val="FF0000"/>
                </a:solidFill>
                <a:latin typeface="Calibri"/>
                <a:cs typeface="Calibri"/>
              </a:rPr>
              <a:t>What happens if the switch is open?        </a:t>
            </a:r>
          </a:p>
          <a:p>
            <a:pPr marL="354106" indent="-342900">
              <a:spcBef>
                <a:spcPts val="349"/>
              </a:spcBef>
              <a:buFont typeface="Arial" panose="020B0604020202020204" pitchFamily="34" charset="0"/>
              <a:buChar char="•"/>
            </a:pPr>
            <a:r>
              <a:rPr lang="en-US" sz="2400" spc="-18" dirty="0">
                <a:solidFill>
                  <a:srgbClr val="FF0000"/>
                </a:solidFill>
                <a:latin typeface="Calibri"/>
                <a:cs typeface="Calibri"/>
              </a:rPr>
              <a:t>It “floats” to an indeterminate value</a:t>
            </a:r>
          </a:p>
          <a:p>
            <a:pPr marL="354106" indent="-342900">
              <a:spcBef>
                <a:spcPts val="349"/>
              </a:spcBef>
              <a:buFont typeface="Arial" panose="020B0604020202020204" pitchFamily="34" charset="0"/>
              <a:buChar char="•"/>
            </a:pPr>
            <a:endParaRPr lang="en-US" sz="2400" spc="-18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343479" indent="-249344">
              <a:spcBef>
                <a:spcPts val="463"/>
              </a:spcBef>
              <a:buClr>
                <a:srgbClr val="990000"/>
              </a:buClr>
              <a:buSzPct val="110256"/>
              <a:buFont typeface="Trebuchet MS"/>
              <a:buChar char="▪"/>
              <a:tabLst>
                <a:tab pos="343479" algn="l"/>
              </a:tabLst>
            </a:pPr>
            <a:r>
              <a:rPr lang="en-US" sz="2400" dirty="0">
                <a:latin typeface="Calibri"/>
                <a:cs typeface="Calibri"/>
              </a:rPr>
              <a:t>Use a pull-up or pull-down resistor to drive a voltage when switch is open</a:t>
            </a:r>
          </a:p>
          <a:p>
            <a:pPr marL="343479" indent="-249344">
              <a:spcBef>
                <a:spcPts val="463"/>
              </a:spcBef>
              <a:buClr>
                <a:srgbClr val="990000"/>
              </a:buClr>
              <a:buSzPct val="110256"/>
              <a:buFont typeface="Trebuchet MS"/>
              <a:buChar char="▪"/>
              <a:tabLst>
                <a:tab pos="343479" algn="l"/>
              </a:tabLst>
            </a:pPr>
            <a:r>
              <a:rPr lang="en-US" sz="2400" dirty="0">
                <a:solidFill>
                  <a:srgbClr val="0033CC"/>
                </a:solidFill>
                <a:latin typeface="Calibri"/>
                <a:cs typeface="Calibri"/>
              </a:rPr>
              <a:t>Large resistance</a:t>
            </a:r>
            <a:r>
              <a:rPr lang="en-US" sz="2400" spc="26" dirty="0">
                <a:solidFill>
                  <a:srgbClr val="0033CC"/>
                </a:solidFill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so</a:t>
            </a:r>
            <a:r>
              <a:rPr lang="en-US" sz="2400" spc="22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you</a:t>
            </a:r>
            <a:r>
              <a:rPr lang="en-US" sz="2400" spc="22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don't</a:t>
            </a:r>
            <a:r>
              <a:rPr lang="en-US" sz="2400" spc="26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waste</a:t>
            </a:r>
            <a:r>
              <a:rPr lang="en-US" sz="2400" spc="22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power</a:t>
            </a:r>
            <a:r>
              <a:rPr lang="en-US" sz="2400" spc="22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when</a:t>
            </a:r>
            <a:r>
              <a:rPr lang="en-US" sz="2400" spc="26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not</a:t>
            </a:r>
            <a:r>
              <a:rPr lang="en-US" sz="2400" spc="22" dirty="0">
                <a:latin typeface="Calibri"/>
                <a:cs typeface="Calibri"/>
              </a:rPr>
              <a:t> </a:t>
            </a:r>
            <a:r>
              <a:rPr lang="en-US" sz="2400" spc="-9" dirty="0">
                <a:latin typeface="Calibri"/>
                <a:cs typeface="Calibri"/>
              </a:rPr>
              <a:t>active</a:t>
            </a:r>
            <a:endParaRPr lang="en-US" sz="2400" dirty="0">
              <a:latin typeface="Calibri"/>
              <a:cs typeface="Calibri"/>
            </a:endParaRPr>
          </a:p>
          <a:p>
            <a:pPr marL="354106" indent="-342900">
              <a:spcBef>
                <a:spcPts val="349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B8ED36-77E4-65C6-F895-7B4D5F0DA035}"/>
              </a:ext>
            </a:extLst>
          </p:cNvPr>
          <p:cNvCxnSpPr>
            <a:cxnSpLocks/>
          </p:cNvCxnSpPr>
          <p:nvPr/>
        </p:nvCxnSpPr>
        <p:spPr>
          <a:xfrm>
            <a:off x="11671630" y="1352610"/>
            <a:ext cx="0" cy="1190625"/>
          </a:xfrm>
          <a:prstGeom prst="straightConnector1">
            <a:avLst/>
          </a:prstGeom>
          <a:ln w="28575">
            <a:solidFill>
              <a:srgbClr val="0033CC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86D87A9-E27C-100A-604B-1441B25FAB00}"/>
              </a:ext>
            </a:extLst>
          </p:cNvPr>
          <p:cNvSpPr txBox="1"/>
          <p:nvPr/>
        </p:nvSpPr>
        <p:spPr>
          <a:xfrm>
            <a:off x="7449510" y="5572125"/>
            <a:ext cx="870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33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500</a:t>
            </a:r>
            <a:r>
              <a:rPr lang="en-US" sz="2000" dirty="0">
                <a:solidFill>
                  <a:srgbClr val="0033CC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A</a:t>
            </a:r>
            <a:endParaRPr lang="en-US" sz="2000" dirty="0">
              <a:solidFill>
                <a:srgbClr val="0033C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FA44D6-8430-F076-BB05-C630DBC2481E}"/>
              </a:ext>
            </a:extLst>
          </p:cNvPr>
          <p:cNvSpPr txBox="1"/>
          <p:nvPr/>
        </p:nvSpPr>
        <p:spPr>
          <a:xfrm>
            <a:off x="11332031" y="952500"/>
            <a:ext cx="870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33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500</a:t>
            </a:r>
            <a:r>
              <a:rPr lang="en-US" sz="2000" dirty="0">
                <a:solidFill>
                  <a:srgbClr val="0033CC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A</a:t>
            </a:r>
            <a:endParaRPr lang="en-US" sz="2000" dirty="0">
              <a:solidFill>
                <a:srgbClr val="0033C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21A2DC-A60C-8917-13AA-4EBF673D23A7}"/>
              </a:ext>
            </a:extLst>
          </p:cNvPr>
          <p:cNvSpPr txBox="1"/>
          <p:nvPr/>
        </p:nvSpPr>
        <p:spPr>
          <a:xfrm>
            <a:off x="9356755" y="1412291"/>
            <a:ext cx="1808508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Pin goes HI when</a:t>
            </a:r>
          </a:p>
          <a:p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button is pressed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572798-1EBB-65FF-11E5-8A88194F68D6}"/>
              </a:ext>
            </a:extLst>
          </p:cNvPr>
          <p:cNvSpPr txBox="1"/>
          <p:nvPr/>
        </p:nvSpPr>
        <p:spPr>
          <a:xfrm>
            <a:off x="8241062" y="2083308"/>
            <a:ext cx="1172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</a:rPr>
              <a:t>Digital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26B28C-552E-C0DD-03DE-5E00F8DDF346}"/>
              </a:ext>
            </a:extLst>
          </p:cNvPr>
          <p:cNvSpPr txBox="1"/>
          <p:nvPr/>
        </p:nvSpPr>
        <p:spPr>
          <a:xfrm>
            <a:off x="9098312" y="4216908"/>
            <a:ext cx="1172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</a:rPr>
              <a:t>Digital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3C6E69-1A24-0321-EAE3-0FB2927091C2}"/>
              </a:ext>
            </a:extLst>
          </p:cNvPr>
          <p:cNvSpPr txBox="1"/>
          <p:nvPr/>
        </p:nvSpPr>
        <p:spPr>
          <a:xfrm>
            <a:off x="7318405" y="4874502"/>
            <a:ext cx="184698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Pin goes LO when</a:t>
            </a:r>
          </a:p>
          <a:p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button is pressed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BC0A6BF-B8B2-06A7-E780-4D1A06171B03}"/>
              </a:ext>
            </a:extLst>
          </p:cNvPr>
          <p:cNvCxnSpPr>
            <a:cxnSpLocks/>
          </p:cNvCxnSpPr>
          <p:nvPr/>
        </p:nvCxnSpPr>
        <p:spPr>
          <a:xfrm>
            <a:off x="7356805" y="4400550"/>
            <a:ext cx="0" cy="1605977"/>
          </a:xfrm>
          <a:prstGeom prst="straightConnector1">
            <a:avLst/>
          </a:prstGeom>
          <a:ln w="28575">
            <a:solidFill>
              <a:srgbClr val="0033CC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0543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8787" y="436649"/>
            <a:ext cx="10121900" cy="631069"/>
          </a:xfrm>
          <a:prstGeom prst="rect">
            <a:avLst/>
          </a:prstGeom>
        </p:spPr>
        <p:txBody>
          <a:bodyPr spcFirstLastPara="1" vert="horz" wrap="square" lIns="0" tIns="63626" rIns="0" bIns="0" rtlCol="0" anchor="ctr" anchorCtr="0">
            <a:spAutoFit/>
          </a:bodyPr>
          <a:lstStyle/>
          <a:p>
            <a:pPr marL="11206">
              <a:spcBef>
                <a:spcPts val="106"/>
              </a:spcBef>
            </a:pPr>
            <a:r>
              <a:rPr lang="en-US" sz="3600" dirty="0"/>
              <a:t>Internal GPIO Pull-Up (and Pull-Down) Resistors</a:t>
            </a:r>
            <a:endParaRPr sz="3600" spc="-9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4ACB57-F8D8-F488-B43A-EA9B868F0E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1" t="10590" r="4259" b="6683"/>
          <a:stretch/>
        </p:blipFill>
        <p:spPr>
          <a:xfrm>
            <a:off x="1768786" y="1067718"/>
            <a:ext cx="10423214" cy="523727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74BC675-5C69-3E48-0FB0-5C8C030AB44A}"/>
              </a:ext>
            </a:extLst>
          </p:cNvPr>
          <p:cNvSpPr/>
          <p:nvPr/>
        </p:nvSpPr>
        <p:spPr>
          <a:xfrm>
            <a:off x="9220201" y="2514599"/>
            <a:ext cx="2028824" cy="31146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639CF0-8144-3663-621F-6C570FD17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865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0C3380-F00C-AA0A-A708-C9DDD8F25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65865"/>
            <a:ext cx="8895591" cy="198890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1D2FC9D-717A-0769-1C77-31E1880317FC}"/>
              </a:ext>
            </a:extLst>
          </p:cNvPr>
          <p:cNvSpPr/>
          <p:nvPr/>
        </p:nvSpPr>
        <p:spPr>
          <a:xfrm>
            <a:off x="1161143" y="5573486"/>
            <a:ext cx="2931886" cy="128451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496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5247D7A3-221D-BD1B-1386-DDC8ED7F633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71582" y="501144"/>
            <a:ext cx="1854468" cy="2011666"/>
          </a:xfrm>
          <a:prstGeom prst="rect">
            <a:avLst/>
          </a:prstGeom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B1C2CCD7-26B5-23CF-B68E-50F88CCF8EDA}"/>
              </a:ext>
            </a:extLst>
          </p:cNvPr>
          <p:cNvSpPr txBox="1">
            <a:spLocks/>
          </p:cNvSpPr>
          <p:nvPr/>
        </p:nvSpPr>
        <p:spPr>
          <a:xfrm>
            <a:off x="476025" y="501144"/>
            <a:ext cx="10122791" cy="63106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63626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3" b="1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11206">
              <a:spcBef>
                <a:spcPts val="106"/>
              </a:spcBef>
            </a:pPr>
            <a:r>
              <a:rPr lang="en-US" sz="3600" dirty="0"/>
              <a:t>Buttons and Switches</a:t>
            </a:r>
            <a:endParaRPr lang="en-US" sz="3600" spc="-9" dirty="0"/>
          </a:p>
        </p:txBody>
      </p:sp>
      <p:sp>
        <p:nvSpPr>
          <p:cNvPr id="5" name="object 22">
            <a:extLst>
              <a:ext uri="{FF2B5EF4-FFF2-40B4-BE49-F238E27FC236}">
                <a16:creationId xmlns:a16="http://schemas.microsoft.com/office/drawing/2014/main" id="{0AD1FC99-4DD6-A61C-E167-B9FFC2213F99}"/>
              </a:ext>
            </a:extLst>
          </p:cNvPr>
          <p:cNvSpPr txBox="1">
            <a:spLocks/>
          </p:cNvSpPr>
          <p:nvPr/>
        </p:nvSpPr>
        <p:spPr>
          <a:xfrm>
            <a:off x="12007850" y="6532563"/>
            <a:ext cx="184150" cy="146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ern="0"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800" b="1" i="0" u="none" strike="noStrike" cap="none">
                <a:solidFill>
                  <a:schemeClr val="tx1"/>
                </a:solidFill>
                <a:latin typeface="Arial Narrow"/>
                <a:ea typeface="Arial"/>
                <a:cs typeface="Arial Narrow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70"/>
              </a:spcBef>
            </a:pPr>
            <a:fld id="{81D60167-4931-47E6-BA6A-407CBD079E47}" type="slidenum">
              <a:rPr lang="en-US" spc="-25" smtClean="0"/>
              <a:pPr marL="38100">
                <a:spcBef>
                  <a:spcPts val="70"/>
                </a:spcBef>
              </a:pPr>
              <a:t>79</a:t>
            </a:fld>
            <a:endParaRPr lang="en-US" spc="-22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2C95F1-BD8F-1196-C65A-B6FA9E15C3B8}"/>
              </a:ext>
            </a:extLst>
          </p:cNvPr>
          <p:cNvSpPr txBox="1"/>
          <p:nvPr/>
        </p:nvSpPr>
        <p:spPr>
          <a:xfrm>
            <a:off x="77872" y="1302202"/>
            <a:ext cx="7252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5138" indent="-465138">
              <a:buFont typeface="Wingdings" panose="05000000000000000000" pitchFamily="2" charset="2"/>
              <a:buChar char="§"/>
              <a:tabLst>
                <a:tab pos="465138" algn="l"/>
                <a:tab pos="1771650" algn="l"/>
              </a:tabLst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Buttons:	Momentary Connection</a:t>
            </a:r>
          </a:p>
          <a:p>
            <a:pPr marL="465138" indent="-465138">
              <a:buFont typeface="Wingdings" panose="05000000000000000000" pitchFamily="2" charset="2"/>
              <a:buChar char="§"/>
              <a:tabLst>
                <a:tab pos="465138" algn="l"/>
                <a:tab pos="1771650" algn="l"/>
              </a:tabLst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Switches:	Maintained Connection	</a:t>
            </a:r>
          </a:p>
          <a:p>
            <a:pPr marL="465138" indent="-465138">
              <a:buFont typeface="Wingdings" panose="05000000000000000000" pitchFamily="2" charset="2"/>
              <a:buChar char="§"/>
              <a:tabLst>
                <a:tab pos="465138" algn="l"/>
                <a:tab pos="2176463" algn="l"/>
              </a:tabLst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" name="object 7">
            <a:extLst>
              <a:ext uri="{FF2B5EF4-FFF2-40B4-BE49-F238E27FC236}">
                <a16:creationId xmlns:a16="http://schemas.microsoft.com/office/drawing/2014/main" id="{C94E9248-B49D-F177-8246-70A522BB4B0E}"/>
              </a:ext>
            </a:extLst>
          </p:cNvPr>
          <p:cNvGrpSpPr/>
          <p:nvPr/>
        </p:nvGrpSpPr>
        <p:grpSpPr>
          <a:xfrm>
            <a:off x="7409341" y="2578805"/>
            <a:ext cx="4598509" cy="3532772"/>
            <a:chOff x="4879421" y="2902428"/>
            <a:chExt cx="2696802" cy="2252662"/>
          </a:xfrm>
        </p:grpSpPr>
        <p:pic>
          <p:nvPicPr>
            <p:cNvPr id="8" name="object 10">
              <a:extLst>
                <a:ext uri="{FF2B5EF4-FFF2-40B4-BE49-F238E27FC236}">
                  <a16:creationId xmlns:a16="http://schemas.microsoft.com/office/drawing/2014/main" id="{FC2C61BE-00BB-ED86-20E4-68F4EF1EB13F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79421" y="2902428"/>
              <a:ext cx="1519237" cy="2252662"/>
            </a:xfrm>
            <a:prstGeom prst="rect">
              <a:avLst/>
            </a:prstGeom>
          </p:spPr>
        </p:pic>
        <p:pic>
          <p:nvPicPr>
            <p:cNvPr id="9" name="object 11">
              <a:extLst>
                <a:ext uri="{FF2B5EF4-FFF2-40B4-BE49-F238E27FC236}">
                  <a16:creationId xmlns:a16="http://schemas.microsoft.com/office/drawing/2014/main" id="{F95D29B6-5703-3321-7D7C-40E1C719A6D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30435" y="2993698"/>
              <a:ext cx="1145788" cy="20701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8239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8CBA9B-8B80-0093-9982-5D1FDE452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87" y="371182"/>
            <a:ext cx="10121900" cy="762000"/>
          </a:xfrm>
        </p:spPr>
        <p:txBody>
          <a:bodyPr/>
          <a:lstStyle/>
          <a:p>
            <a:r>
              <a:rPr lang="en-US" sz="4000" dirty="0"/>
              <a:t>What Is a Peripheral?</a:t>
            </a: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CD174-598C-3EF8-0C49-BFAD8020AFF2}"/>
              </a:ext>
            </a:extLst>
          </p:cNvPr>
          <p:cNvSpPr txBox="1"/>
          <p:nvPr/>
        </p:nvSpPr>
        <p:spPr>
          <a:xfrm>
            <a:off x="498787" y="1538894"/>
            <a:ext cx="112696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3550" indent="-463550" algn="l" eaLnBrk="1" hangingPunct="1">
              <a:spcBef>
                <a:spcPct val="20000"/>
              </a:spcBef>
              <a:tabLst>
                <a:tab pos="463550" algn="l"/>
              </a:tabLst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1.	They do something that the CPU does not want to do</a:t>
            </a:r>
          </a:p>
          <a:p>
            <a:pPr marL="463550" indent="-463550" algn="l" eaLnBrk="1" hangingPunct="1">
              <a:spcBef>
                <a:spcPct val="20000"/>
              </a:spcBef>
              <a:tabLst>
                <a:tab pos="463550" algn="l"/>
              </a:tabLst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	Assist a microcontroller CPU by doing some activity in parallel to the CPU's execution of instructions</a:t>
            </a:r>
          </a:p>
          <a:p>
            <a:pPr marL="463550" indent="-463550" algn="l" eaLnBrk="1" hangingPunct="1">
              <a:spcBef>
                <a:spcPct val="20000"/>
              </a:spcBef>
              <a:buFontTx/>
              <a:buChar char="•"/>
              <a:tabLst>
                <a:tab pos="463550" algn="l"/>
              </a:tabLst>
            </a:pPr>
            <a:endParaRPr lang="en-US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3550" indent="-463550" algn="l" eaLnBrk="1" hangingPunct="1">
              <a:spcBef>
                <a:spcPct val="20000"/>
              </a:spcBef>
              <a:buFontTx/>
              <a:buChar char="•"/>
              <a:tabLst>
                <a:tab pos="463550" algn="l"/>
              </a:tabLst>
            </a:pPr>
            <a:endParaRPr lang="en-US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3550" indent="-463550" algn="l" eaLnBrk="1" hangingPunct="1">
              <a:spcBef>
                <a:spcPct val="20000"/>
              </a:spcBef>
              <a:tabLst>
                <a:tab pos="463550" algn="l"/>
              </a:tabLst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2.	Do things that a microcontroller CPU cannot do</a:t>
            </a:r>
          </a:p>
          <a:p>
            <a:pPr marL="463550" indent="-463550" algn="l" eaLnBrk="1" hangingPunct="1">
              <a:spcBef>
                <a:spcPct val="20000"/>
              </a:spcBef>
              <a:tabLst>
                <a:tab pos="463550" algn="l"/>
              </a:tabLst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	The CPU is a self-contained, digital logic block.  There are some things that the CPU just cannot do without help.</a:t>
            </a:r>
          </a:p>
        </p:txBody>
      </p:sp>
    </p:spTree>
    <p:extLst>
      <p:ext uri="{BB962C8B-B14F-4D97-AF65-F5344CB8AC3E}">
        <p14:creationId xmlns:p14="http://schemas.microsoft.com/office/powerpoint/2010/main" val="7812723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8787" y="436648"/>
            <a:ext cx="10121900" cy="631069"/>
          </a:xfrm>
          <a:prstGeom prst="rect">
            <a:avLst/>
          </a:prstGeom>
        </p:spPr>
        <p:txBody>
          <a:bodyPr spcFirstLastPara="1" vert="horz" wrap="square" lIns="0" tIns="63626" rIns="0" bIns="0" rtlCol="0" anchor="ctr" anchorCtr="0">
            <a:spAutoFit/>
          </a:bodyPr>
          <a:lstStyle/>
          <a:p>
            <a:pPr marL="11206">
              <a:spcBef>
                <a:spcPts val="106"/>
              </a:spcBef>
            </a:pPr>
            <a:r>
              <a:rPr lang="en-US" sz="3600" dirty="0"/>
              <a:t>Switch </a:t>
            </a:r>
            <a:r>
              <a:rPr sz="3600" spc="-9" dirty="0"/>
              <a:t>Bounce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3CEC0E-279D-C427-E8FC-B37E0F6D3FA3}"/>
              </a:ext>
            </a:extLst>
          </p:cNvPr>
          <p:cNvSpPr txBox="1"/>
          <p:nvPr/>
        </p:nvSpPr>
        <p:spPr>
          <a:xfrm>
            <a:off x="77872" y="1302202"/>
            <a:ext cx="11844162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4106" marR="68920" indent="-342900">
              <a:spcBef>
                <a:spcPts val="79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cs typeface="Calibri"/>
              </a:rPr>
              <a:t>Switches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and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buttons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go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can “bounce”</a:t>
            </a:r>
            <a:r>
              <a:rPr lang="en-US" sz="2000" spc="22" dirty="0">
                <a:latin typeface="Calibri"/>
                <a:cs typeface="Calibri"/>
              </a:rPr>
              <a:t>                                           					                     </a:t>
            </a:r>
            <a:r>
              <a:rPr lang="en-US" sz="2000" dirty="0">
                <a:latin typeface="Calibri"/>
                <a:cs typeface="Calibri"/>
              </a:rPr>
              <a:t>when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changing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spc="-9" dirty="0">
                <a:latin typeface="Calibri"/>
                <a:cs typeface="Calibri"/>
              </a:rPr>
              <a:t>states </a:t>
            </a:r>
          </a:p>
          <a:p>
            <a:pPr marL="354106" marR="68920" indent="-342900">
              <a:spcBef>
                <a:spcPts val="79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cs typeface="Calibri"/>
              </a:rPr>
              <a:t>Up to 10ms (or more)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when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the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connection</a:t>
            </a:r>
            <a:r>
              <a:rPr lang="en-US" sz="2000" spc="22" dirty="0">
                <a:latin typeface="Calibri"/>
                <a:cs typeface="Calibri"/>
              </a:rPr>
              <a:t>       							           </a:t>
            </a:r>
            <a:r>
              <a:rPr lang="en-US" sz="2000" dirty="0">
                <a:latin typeface="Calibri"/>
                <a:cs typeface="Calibri"/>
              </a:rPr>
              <a:t>is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spc="-9" dirty="0">
                <a:latin typeface="Calibri"/>
                <a:cs typeface="Calibri"/>
              </a:rPr>
              <a:t>unstable				</a:t>
            </a:r>
            <a:endParaRPr lang="en-US" sz="2000" dirty="0">
              <a:latin typeface="Calibri"/>
              <a:cs typeface="Calibri"/>
            </a:endParaRPr>
          </a:p>
          <a:p>
            <a:pPr marL="354106" indent="-342900">
              <a:spcBef>
                <a:spcPts val="468"/>
              </a:spcBef>
              <a:buFont typeface="Arial" panose="020B0604020202020204" pitchFamily="34" charset="0"/>
              <a:buChar char="•"/>
            </a:pPr>
            <a:r>
              <a:rPr lang="en-US" sz="2000" spc="-9" dirty="0">
                <a:latin typeface="Calibri"/>
                <a:cs typeface="Calibri"/>
              </a:rPr>
              <a:t>M</a:t>
            </a:r>
            <a:r>
              <a:rPr lang="en-US" sz="2000" dirty="0">
                <a:latin typeface="Calibri"/>
                <a:cs typeface="Calibri"/>
              </a:rPr>
              <a:t>icrocontroller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may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count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the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bounces</a:t>
            </a:r>
            <a:r>
              <a:rPr lang="en-US" sz="2000" spc="18" dirty="0">
                <a:latin typeface="Calibri"/>
                <a:cs typeface="Calibri"/>
              </a:rPr>
              <a:t>     							                      </a:t>
            </a:r>
            <a:r>
              <a:rPr lang="en-US" sz="2000" dirty="0">
                <a:latin typeface="Calibri"/>
                <a:cs typeface="Calibri"/>
              </a:rPr>
              <a:t>as</a:t>
            </a:r>
            <a:r>
              <a:rPr lang="en-US" sz="2000" spc="13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multiple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spc="-9" dirty="0">
                <a:latin typeface="Calibri"/>
                <a:cs typeface="Calibri"/>
              </a:rPr>
              <a:t>events</a:t>
            </a:r>
            <a:endParaRPr lang="en-US" sz="2000" dirty="0">
              <a:latin typeface="Calibri"/>
              <a:cs typeface="Calibri"/>
            </a:endParaRPr>
          </a:p>
          <a:p>
            <a:pPr>
              <a:tabLst>
                <a:tab pos="465138" algn="l"/>
                <a:tab pos="1771650" algn="l"/>
              </a:tabLst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tabLst>
                <a:tab pos="465138" algn="l"/>
                <a:tab pos="1771650" algn="l"/>
              </a:tabLst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C356A5A-F73B-7C0A-7F93-F2161CDFF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1" t="16531" r="18710" b="4677"/>
          <a:stretch/>
        </p:blipFill>
        <p:spPr>
          <a:xfrm>
            <a:off x="5921325" y="239387"/>
            <a:ext cx="6270676" cy="340412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DF5F04AC-145A-5C15-699B-7D2DF585A6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8787" y="436648"/>
            <a:ext cx="10121900" cy="631069"/>
          </a:xfrm>
          <a:prstGeom prst="rect">
            <a:avLst/>
          </a:prstGeom>
        </p:spPr>
        <p:txBody>
          <a:bodyPr spcFirstLastPara="1" vert="horz" wrap="square" lIns="0" tIns="63626" rIns="0" bIns="0" rtlCol="0" anchor="ctr" anchorCtr="0">
            <a:spAutoFit/>
          </a:bodyPr>
          <a:lstStyle/>
          <a:p>
            <a:pPr marL="11206">
              <a:spcBef>
                <a:spcPts val="106"/>
              </a:spcBef>
            </a:pPr>
            <a:r>
              <a:rPr lang="en-US" sz="3600" dirty="0"/>
              <a:t>Switch </a:t>
            </a:r>
            <a:r>
              <a:rPr sz="3600" spc="-9" dirty="0"/>
              <a:t>Bounce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6D71C5-BCF8-5012-1230-2ED9E9430524}"/>
              </a:ext>
            </a:extLst>
          </p:cNvPr>
          <p:cNvSpPr txBox="1"/>
          <p:nvPr/>
        </p:nvSpPr>
        <p:spPr>
          <a:xfrm>
            <a:off x="77872" y="1302202"/>
            <a:ext cx="11844162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4106" marR="68920" indent="-342900">
              <a:spcBef>
                <a:spcPts val="79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cs typeface="Calibri"/>
              </a:rPr>
              <a:t>Switches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and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buttons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go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can “bounce”</a:t>
            </a:r>
            <a:r>
              <a:rPr lang="en-US" sz="2000" spc="22" dirty="0">
                <a:latin typeface="Calibri"/>
                <a:cs typeface="Calibri"/>
              </a:rPr>
              <a:t>                                           					                     </a:t>
            </a:r>
            <a:r>
              <a:rPr lang="en-US" sz="2000" dirty="0">
                <a:latin typeface="Calibri"/>
                <a:cs typeface="Calibri"/>
              </a:rPr>
              <a:t>when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changing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spc="-9" dirty="0">
                <a:latin typeface="Calibri"/>
                <a:cs typeface="Calibri"/>
              </a:rPr>
              <a:t>states </a:t>
            </a:r>
          </a:p>
          <a:p>
            <a:pPr marL="354106" marR="68920" indent="-342900">
              <a:spcBef>
                <a:spcPts val="79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cs typeface="Calibri"/>
              </a:rPr>
              <a:t>Up to 10ms (or more)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when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the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connection</a:t>
            </a:r>
            <a:r>
              <a:rPr lang="en-US" sz="2000" spc="22" dirty="0">
                <a:latin typeface="Calibri"/>
                <a:cs typeface="Calibri"/>
              </a:rPr>
              <a:t>       							           </a:t>
            </a:r>
            <a:r>
              <a:rPr lang="en-US" sz="2000" dirty="0">
                <a:latin typeface="Calibri"/>
                <a:cs typeface="Calibri"/>
              </a:rPr>
              <a:t>is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spc="-9" dirty="0">
                <a:latin typeface="Calibri"/>
                <a:cs typeface="Calibri"/>
              </a:rPr>
              <a:t>unstable				</a:t>
            </a:r>
            <a:endParaRPr lang="en-US" sz="2000" dirty="0">
              <a:latin typeface="Calibri"/>
              <a:cs typeface="Calibri"/>
            </a:endParaRPr>
          </a:p>
          <a:p>
            <a:pPr marL="354106" indent="-342900">
              <a:spcBef>
                <a:spcPts val="468"/>
              </a:spcBef>
              <a:buFont typeface="Arial" panose="020B0604020202020204" pitchFamily="34" charset="0"/>
              <a:buChar char="•"/>
            </a:pPr>
            <a:r>
              <a:rPr lang="en-US" sz="2000" spc="-9" dirty="0">
                <a:latin typeface="Calibri"/>
                <a:cs typeface="Calibri"/>
              </a:rPr>
              <a:t>M</a:t>
            </a:r>
            <a:r>
              <a:rPr lang="en-US" sz="2000" dirty="0">
                <a:latin typeface="Calibri"/>
                <a:cs typeface="Calibri"/>
              </a:rPr>
              <a:t>icrocontroller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may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count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the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bounces</a:t>
            </a:r>
            <a:r>
              <a:rPr lang="en-US" sz="2000" spc="18" dirty="0">
                <a:latin typeface="Calibri"/>
                <a:cs typeface="Calibri"/>
              </a:rPr>
              <a:t>     							                      </a:t>
            </a:r>
            <a:r>
              <a:rPr lang="en-US" sz="2000" dirty="0">
                <a:latin typeface="Calibri"/>
                <a:cs typeface="Calibri"/>
              </a:rPr>
              <a:t>as</a:t>
            </a:r>
            <a:r>
              <a:rPr lang="en-US" sz="2000" spc="13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multiple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spc="-9" dirty="0">
                <a:latin typeface="Calibri"/>
                <a:cs typeface="Calibri"/>
              </a:rPr>
              <a:t>events</a:t>
            </a:r>
            <a:endParaRPr lang="en-US" sz="2000" dirty="0">
              <a:latin typeface="Calibri"/>
              <a:cs typeface="Calibri"/>
            </a:endParaRPr>
          </a:p>
          <a:p>
            <a:pPr>
              <a:tabLst>
                <a:tab pos="465138" algn="l"/>
                <a:tab pos="1771650" algn="l"/>
              </a:tabLst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tabLst>
                <a:tab pos="465138" algn="l"/>
                <a:tab pos="1771650" algn="l"/>
              </a:tabLst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tabLst>
                <a:tab pos="465138" algn="l"/>
                <a:tab pos="1771650" algn="l"/>
              </a:tabLst>
            </a:pPr>
            <a:r>
              <a:rPr lang="en-US" sz="2000" b="1" u="sng" dirty="0">
                <a:latin typeface="Calibri" panose="020F0502020204030204" pitchFamily="34" charset="0"/>
                <a:cs typeface="Calibri" panose="020F0502020204030204" pitchFamily="34" charset="0"/>
              </a:rPr>
              <a:t>Solutions: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marL="354106" indent="-342900">
              <a:spcBef>
                <a:spcPts val="4"/>
              </a:spcBef>
              <a:buFont typeface="Arial" panose="020B0604020202020204" pitchFamily="34" charset="0"/>
              <a:buChar char="•"/>
              <a:tabLst>
                <a:tab pos="2228850" algn="l"/>
              </a:tabLst>
            </a:pPr>
            <a:r>
              <a:rPr lang="en-US" sz="2000" dirty="0">
                <a:latin typeface="Calibri"/>
                <a:cs typeface="Calibri"/>
              </a:rPr>
              <a:t>Solution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1A,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HW:</a:t>
            </a:r>
            <a:r>
              <a:rPr lang="en-US" sz="2000" spc="26" dirty="0">
                <a:latin typeface="Calibri"/>
                <a:cs typeface="Calibri"/>
              </a:rPr>
              <a:t> 	</a:t>
            </a:r>
            <a:r>
              <a:rPr lang="en-US" sz="2000" dirty="0">
                <a:latin typeface="Calibri"/>
                <a:cs typeface="Calibri"/>
              </a:rPr>
              <a:t>Use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a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low-pass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filter (capacitor)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with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the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spc="-9" dirty="0">
                <a:latin typeface="Calibri"/>
                <a:cs typeface="Calibri"/>
              </a:rPr>
              <a:t>button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7" name="object 5">
            <a:extLst>
              <a:ext uri="{FF2B5EF4-FFF2-40B4-BE49-F238E27FC236}">
                <a16:creationId xmlns:a16="http://schemas.microsoft.com/office/drawing/2014/main" id="{F93A46E1-683B-DC46-8797-56FAA727BC4D}"/>
              </a:ext>
            </a:extLst>
          </p:cNvPr>
          <p:cNvPicPr/>
          <p:nvPr/>
        </p:nvPicPr>
        <p:blipFill rotWithShape="1">
          <a:blip r:embed="rId2" cstate="print"/>
          <a:srcRect l="7022" t="17113" r="20273" b="10793"/>
          <a:stretch/>
        </p:blipFill>
        <p:spPr>
          <a:xfrm>
            <a:off x="5103222" y="1302202"/>
            <a:ext cx="3545678" cy="2665643"/>
          </a:xfrm>
          <a:prstGeom prst="rect">
            <a:avLst/>
          </a:prstGeom>
        </p:spPr>
      </p:pic>
      <p:pic>
        <p:nvPicPr>
          <p:cNvPr id="8" name="object 6">
            <a:extLst>
              <a:ext uri="{FF2B5EF4-FFF2-40B4-BE49-F238E27FC236}">
                <a16:creationId xmlns:a16="http://schemas.microsoft.com/office/drawing/2014/main" id="{30D9EB2F-295D-EFF9-2BF5-3948F9EAC9E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90754" y="1328288"/>
            <a:ext cx="3152718" cy="50468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B8AF10D-FE5D-3249-2A21-9A332CE8E970}"/>
              </a:ext>
            </a:extLst>
          </p:cNvPr>
          <p:cNvSpPr/>
          <p:nvPr/>
        </p:nvSpPr>
        <p:spPr>
          <a:xfrm>
            <a:off x="6096000" y="1714500"/>
            <a:ext cx="1047750" cy="400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168FB8-6CAE-8491-E681-9FD6FA61F585}"/>
              </a:ext>
            </a:extLst>
          </p:cNvPr>
          <p:cNvSpPr txBox="1"/>
          <p:nvPr/>
        </p:nvSpPr>
        <p:spPr>
          <a:xfrm>
            <a:off x="5467350" y="895350"/>
            <a:ext cx="2223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Between HI and LO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34B5D7-CF10-E43C-1268-C3AAE8A8A209}"/>
              </a:ext>
            </a:extLst>
          </p:cNvPr>
          <p:cNvSpPr txBox="1"/>
          <p:nvPr/>
        </p:nvSpPr>
        <p:spPr>
          <a:xfrm>
            <a:off x="9604405" y="3429000"/>
            <a:ext cx="1808508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Pin goes HI when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button is pressed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768B5F-1D3B-3849-CFEE-C4CB55F82899}"/>
              </a:ext>
            </a:extLst>
          </p:cNvPr>
          <p:cNvSpPr txBox="1"/>
          <p:nvPr/>
        </p:nvSpPr>
        <p:spPr>
          <a:xfrm>
            <a:off x="11029409" y="4312158"/>
            <a:ext cx="1172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onsolas" panose="020B0609020204030204" pitchFamily="49" charset="0"/>
              </a:rPr>
              <a:t>Digital</a:t>
            </a:r>
          </a:p>
          <a:p>
            <a:pPr algn="ctr"/>
            <a:r>
              <a:rPr lang="en-US" sz="2000" b="1" dirty="0">
                <a:latin typeface="Consolas" panose="020B0609020204030204" pitchFamily="49" charset="0"/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7146443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2F789F48-F89B-54D9-C180-FAE31471FA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8787" y="436648"/>
            <a:ext cx="10121900" cy="631069"/>
          </a:xfrm>
          <a:prstGeom prst="rect">
            <a:avLst/>
          </a:prstGeom>
        </p:spPr>
        <p:txBody>
          <a:bodyPr spcFirstLastPara="1" vert="horz" wrap="square" lIns="0" tIns="63626" rIns="0" bIns="0" rtlCol="0" anchor="ctr" anchorCtr="0">
            <a:spAutoFit/>
          </a:bodyPr>
          <a:lstStyle/>
          <a:p>
            <a:pPr marL="11206">
              <a:spcBef>
                <a:spcPts val="106"/>
              </a:spcBef>
            </a:pPr>
            <a:r>
              <a:rPr lang="en-US" sz="3600" dirty="0"/>
              <a:t>Switch </a:t>
            </a:r>
            <a:r>
              <a:rPr sz="3600" spc="-9" dirty="0"/>
              <a:t>Bounce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1A8D17-21D8-3937-41A8-484D3C6E7F14}"/>
              </a:ext>
            </a:extLst>
          </p:cNvPr>
          <p:cNvSpPr txBox="1"/>
          <p:nvPr/>
        </p:nvSpPr>
        <p:spPr>
          <a:xfrm>
            <a:off x="77872" y="1302202"/>
            <a:ext cx="11844162" cy="3580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4106" marR="68920" indent="-342900">
              <a:spcBef>
                <a:spcPts val="79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cs typeface="Calibri"/>
              </a:rPr>
              <a:t>Switches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and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buttons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go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can “bounce”</a:t>
            </a:r>
            <a:r>
              <a:rPr lang="en-US" sz="2000" spc="22" dirty="0">
                <a:latin typeface="Calibri"/>
                <a:cs typeface="Calibri"/>
              </a:rPr>
              <a:t>                                           					                     </a:t>
            </a:r>
            <a:r>
              <a:rPr lang="en-US" sz="2000" dirty="0">
                <a:latin typeface="Calibri"/>
                <a:cs typeface="Calibri"/>
              </a:rPr>
              <a:t>when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changing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spc="-9" dirty="0">
                <a:latin typeface="Calibri"/>
                <a:cs typeface="Calibri"/>
              </a:rPr>
              <a:t>states </a:t>
            </a:r>
          </a:p>
          <a:p>
            <a:pPr marL="354106" marR="68920" indent="-342900">
              <a:spcBef>
                <a:spcPts val="79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cs typeface="Calibri"/>
              </a:rPr>
              <a:t>Up to 10ms (or more)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when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the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connection</a:t>
            </a:r>
            <a:r>
              <a:rPr lang="en-US" sz="2000" spc="22" dirty="0">
                <a:latin typeface="Calibri"/>
                <a:cs typeface="Calibri"/>
              </a:rPr>
              <a:t>       							           </a:t>
            </a:r>
            <a:r>
              <a:rPr lang="en-US" sz="2000" dirty="0">
                <a:latin typeface="Calibri"/>
                <a:cs typeface="Calibri"/>
              </a:rPr>
              <a:t>is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spc="-9" dirty="0">
                <a:latin typeface="Calibri"/>
                <a:cs typeface="Calibri"/>
              </a:rPr>
              <a:t>unstable				</a:t>
            </a:r>
            <a:endParaRPr lang="en-US" sz="2000" dirty="0">
              <a:latin typeface="Calibri"/>
              <a:cs typeface="Calibri"/>
            </a:endParaRPr>
          </a:p>
          <a:p>
            <a:pPr marL="354106" indent="-342900">
              <a:spcBef>
                <a:spcPts val="468"/>
              </a:spcBef>
              <a:buFont typeface="Arial" panose="020B0604020202020204" pitchFamily="34" charset="0"/>
              <a:buChar char="•"/>
            </a:pPr>
            <a:r>
              <a:rPr lang="en-US" sz="2000" spc="-9" dirty="0">
                <a:latin typeface="Calibri"/>
                <a:cs typeface="Calibri"/>
              </a:rPr>
              <a:t>M</a:t>
            </a:r>
            <a:r>
              <a:rPr lang="en-US" sz="2000" dirty="0">
                <a:latin typeface="Calibri"/>
                <a:cs typeface="Calibri"/>
              </a:rPr>
              <a:t>icrocontroller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may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count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the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bounces</a:t>
            </a:r>
            <a:r>
              <a:rPr lang="en-US" sz="2000" spc="18" dirty="0">
                <a:latin typeface="Calibri"/>
                <a:cs typeface="Calibri"/>
              </a:rPr>
              <a:t>     							                      </a:t>
            </a:r>
            <a:r>
              <a:rPr lang="en-US" sz="2000" dirty="0">
                <a:latin typeface="Calibri"/>
                <a:cs typeface="Calibri"/>
              </a:rPr>
              <a:t>as</a:t>
            </a:r>
            <a:r>
              <a:rPr lang="en-US" sz="2000" spc="13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multiple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spc="-9" dirty="0">
                <a:latin typeface="Calibri"/>
                <a:cs typeface="Calibri"/>
              </a:rPr>
              <a:t>events</a:t>
            </a:r>
            <a:endParaRPr lang="en-US" sz="2000" dirty="0">
              <a:latin typeface="Calibri"/>
              <a:cs typeface="Calibri"/>
            </a:endParaRPr>
          </a:p>
          <a:p>
            <a:pPr>
              <a:tabLst>
                <a:tab pos="465138" algn="l"/>
                <a:tab pos="1771650" algn="l"/>
              </a:tabLst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tabLst>
                <a:tab pos="465138" algn="l"/>
                <a:tab pos="1771650" algn="l"/>
              </a:tabLst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tabLst>
                <a:tab pos="465138" algn="l"/>
                <a:tab pos="1771650" algn="l"/>
              </a:tabLst>
            </a:pPr>
            <a:r>
              <a:rPr lang="en-US" sz="2000" b="1" u="sng" dirty="0">
                <a:latin typeface="Calibri" panose="020F0502020204030204" pitchFamily="34" charset="0"/>
                <a:cs typeface="Calibri" panose="020F0502020204030204" pitchFamily="34" charset="0"/>
              </a:rPr>
              <a:t>Solutions: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marL="354106" indent="-342900">
              <a:spcBef>
                <a:spcPts val="4"/>
              </a:spcBef>
              <a:buFont typeface="Arial" panose="020B0604020202020204" pitchFamily="34" charset="0"/>
              <a:buChar char="•"/>
              <a:tabLst>
                <a:tab pos="2228850" algn="l"/>
              </a:tabLst>
            </a:pPr>
            <a:r>
              <a:rPr lang="en-US" sz="2000" dirty="0">
                <a:latin typeface="Calibri"/>
                <a:cs typeface="Calibri"/>
              </a:rPr>
              <a:t>Solution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1A,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HW:</a:t>
            </a:r>
            <a:r>
              <a:rPr lang="en-US" sz="2000" spc="26" dirty="0">
                <a:latin typeface="Calibri"/>
                <a:cs typeface="Calibri"/>
              </a:rPr>
              <a:t> 	</a:t>
            </a:r>
            <a:r>
              <a:rPr lang="en-US" sz="2000" dirty="0">
                <a:latin typeface="Calibri"/>
                <a:cs typeface="Calibri"/>
              </a:rPr>
              <a:t>Use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a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low-pass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filter (capacitor)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with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the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spc="-9" dirty="0">
                <a:latin typeface="Calibri"/>
                <a:cs typeface="Calibri"/>
              </a:rPr>
              <a:t>button</a:t>
            </a:r>
            <a:endParaRPr lang="en-US" sz="2000" dirty="0">
              <a:latin typeface="Calibri"/>
              <a:cs typeface="Calibri"/>
            </a:endParaRPr>
          </a:p>
          <a:p>
            <a:pPr marL="354106" marR="1050047" indent="-342900">
              <a:spcBef>
                <a:spcPts val="159"/>
              </a:spcBef>
              <a:buFont typeface="Arial" panose="020B0604020202020204" pitchFamily="34" charset="0"/>
              <a:buChar char="•"/>
              <a:tabLst>
                <a:tab pos="2228850" algn="l"/>
              </a:tabLst>
            </a:pPr>
            <a:r>
              <a:rPr lang="en-US" sz="2000" dirty="0">
                <a:latin typeface="Calibri"/>
                <a:cs typeface="Calibri"/>
              </a:rPr>
              <a:t>Solution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1B,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HW:</a:t>
            </a:r>
            <a:r>
              <a:rPr lang="en-US" sz="2000" spc="26" dirty="0">
                <a:latin typeface="Calibri"/>
                <a:cs typeface="Calibri"/>
              </a:rPr>
              <a:t> 	</a:t>
            </a:r>
            <a:r>
              <a:rPr lang="en-US" sz="2000" dirty="0">
                <a:latin typeface="Calibri"/>
                <a:cs typeface="Calibri"/>
              </a:rPr>
              <a:t>Use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a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low-pass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filter</a:t>
            </a:r>
            <a:r>
              <a:rPr lang="en-US" sz="2000" spc="26" dirty="0">
                <a:latin typeface="Calibri"/>
                <a:cs typeface="Calibri"/>
              </a:rPr>
              <a:t> (capacitor) </a:t>
            </a:r>
            <a:r>
              <a:rPr lang="en-US" sz="2000" dirty="0">
                <a:latin typeface="Calibri"/>
                <a:cs typeface="Calibri"/>
              </a:rPr>
              <a:t>with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a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Schmitt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spc="-9" dirty="0">
                <a:latin typeface="Calibri"/>
                <a:cs typeface="Calibri"/>
              </a:rPr>
              <a:t>trigger </a:t>
            </a:r>
          </a:p>
        </p:txBody>
      </p:sp>
      <p:pic>
        <p:nvPicPr>
          <p:cNvPr id="10" name="object 5">
            <a:extLst>
              <a:ext uri="{FF2B5EF4-FFF2-40B4-BE49-F238E27FC236}">
                <a16:creationId xmlns:a16="http://schemas.microsoft.com/office/drawing/2014/main" id="{6C03FEEC-B922-2B0C-342B-7DE36331CFB2}"/>
              </a:ext>
            </a:extLst>
          </p:cNvPr>
          <p:cNvPicPr/>
          <p:nvPr/>
        </p:nvPicPr>
        <p:blipFill rotWithShape="1">
          <a:blip r:embed="rId2" cstate="print"/>
          <a:srcRect l="6930" t="12888" r="18898" b="9345"/>
          <a:stretch/>
        </p:blipFill>
        <p:spPr>
          <a:xfrm>
            <a:off x="5103222" y="1302202"/>
            <a:ext cx="3545678" cy="2665643"/>
          </a:xfrm>
          <a:prstGeom prst="rect">
            <a:avLst/>
          </a:prstGeom>
        </p:spPr>
      </p:pic>
      <p:pic>
        <p:nvPicPr>
          <p:cNvPr id="8" name="object 7">
            <a:extLst>
              <a:ext uri="{FF2B5EF4-FFF2-40B4-BE49-F238E27FC236}">
                <a16:creationId xmlns:a16="http://schemas.microsoft.com/office/drawing/2014/main" id="{C7D34E62-F80D-EAD5-2694-A258AC3E160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48900" y="2993851"/>
            <a:ext cx="3465228" cy="361683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97F85D-CE5A-2CEB-E0BA-00339F798F69}"/>
              </a:ext>
            </a:extLst>
          </p:cNvPr>
          <p:cNvSpPr txBox="1"/>
          <p:nvPr/>
        </p:nvSpPr>
        <p:spPr>
          <a:xfrm>
            <a:off x="10305620" y="3644679"/>
            <a:ext cx="1808508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Pin goes HI when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button is pressed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59EBBD-241C-B967-F910-1F58538246C5}"/>
              </a:ext>
            </a:extLst>
          </p:cNvPr>
          <p:cNvSpPr txBox="1"/>
          <p:nvPr/>
        </p:nvSpPr>
        <p:spPr>
          <a:xfrm>
            <a:off x="11019884" y="4578452"/>
            <a:ext cx="1172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latin typeface="Consolas" panose="020B0609020204030204" pitchFamily="49" charset="0"/>
              </a:rPr>
              <a:t>Digital</a:t>
            </a:r>
          </a:p>
          <a:p>
            <a:pPr algn="r"/>
            <a:r>
              <a:rPr lang="en-US" sz="2000" b="1" dirty="0">
                <a:latin typeface="Consolas" panose="020B0609020204030204" pitchFamily="49" charset="0"/>
              </a:rPr>
              <a:t>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CA4B62-9B1B-F505-63CC-454D9D22BB1A}"/>
              </a:ext>
            </a:extLst>
          </p:cNvPr>
          <p:cNvSpPr txBox="1"/>
          <p:nvPr/>
        </p:nvSpPr>
        <p:spPr>
          <a:xfrm>
            <a:off x="5638800" y="600075"/>
            <a:ext cx="29001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 of Schmitt Trigger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Has Hysteresis</a:t>
            </a:r>
          </a:p>
        </p:txBody>
      </p:sp>
    </p:spTree>
    <p:extLst>
      <p:ext uri="{BB962C8B-B14F-4D97-AF65-F5344CB8AC3E}">
        <p14:creationId xmlns:p14="http://schemas.microsoft.com/office/powerpoint/2010/main" val="29084956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7A735C86-E94C-D4AC-3F98-138D246BBD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8787" y="436648"/>
            <a:ext cx="10121900" cy="631069"/>
          </a:xfrm>
          <a:prstGeom prst="rect">
            <a:avLst/>
          </a:prstGeom>
        </p:spPr>
        <p:txBody>
          <a:bodyPr spcFirstLastPara="1" vert="horz" wrap="square" lIns="0" tIns="63626" rIns="0" bIns="0" rtlCol="0" anchor="ctr" anchorCtr="0">
            <a:spAutoFit/>
          </a:bodyPr>
          <a:lstStyle/>
          <a:p>
            <a:pPr marL="11206">
              <a:spcBef>
                <a:spcPts val="106"/>
              </a:spcBef>
            </a:pPr>
            <a:r>
              <a:rPr lang="en-US" sz="3600" dirty="0"/>
              <a:t>Switch </a:t>
            </a:r>
            <a:r>
              <a:rPr sz="3600" spc="-9" dirty="0"/>
              <a:t>Bounce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E7BEE1-2A1E-DBC0-B062-316D02B027F5}"/>
              </a:ext>
            </a:extLst>
          </p:cNvPr>
          <p:cNvSpPr txBox="1"/>
          <p:nvPr/>
        </p:nvSpPr>
        <p:spPr>
          <a:xfrm>
            <a:off x="77872" y="1302202"/>
            <a:ext cx="11844162" cy="3913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4106" marR="68920" indent="-342900">
              <a:spcBef>
                <a:spcPts val="79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cs typeface="Calibri"/>
              </a:rPr>
              <a:t>Switches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and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buttons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go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can “bounce”</a:t>
            </a:r>
            <a:r>
              <a:rPr lang="en-US" sz="2000" spc="22" dirty="0">
                <a:latin typeface="Calibri"/>
                <a:cs typeface="Calibri"/>
              </a:rPr>
              <a:t>                                           					                     </a:t>
            </a:r>
            <a:r>
              <a:rPr lang="en-US" sz="2000" dirty="0">
                <a:latin typeface="Calibri"/>
                <a:cs typeface="Calibri"/>
              </a:rPr>
              <a:t>when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changing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spc="-9" dirty="0">
                <a:latin typeface="Calibri"/>
                <a:cs typeface="Calibri"/>
              </a:rPr>
              <a:t>states </a:t>
            </a:r>
          </a:p>
          <a:p>
            <a:pPr marL="354106" marR="68920" indent="-342900">
              <a:spcBef>
                <a:spcPts val="79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cs typeface="Calibri"/>
              </a:rPr>
              <a:t>Up to 10ms (or more)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when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the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connection</a:t>
            </a:r>
            <a:r>
              <a:rPr lang="en-US" sz="2000" spc="22" dirty="0">
                <a:latin typeface="Calibri"/>
                <a:cs typeface="Calibri"/>
              </a:rPr>
              <a:t>       							           </a:t>
            </a:r>
            <a:r>
              <a:rPr lang="en-US" sz="2000" dirty="0">
                <a:latin typeface="Calibri"/>
                <a:cs typeface="Calibri"/>
              </a:rPr>
              <a:t>is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spc="-9" dirty="0">
                <a:latin typeface="Calibri"/>
                <a:cs typeface="Calibri"/>
              </a:rPr>
              <a:t>unstable				</a:t>
            </a:r>
            <a:endParaRPr lang="en-US" sz="2000" dirty="0">
              <a:latin typeface="Calibri"/>
              <a:cs typeface="Calibri"/>
            </a:endParaRPr>
          </a:p>
          <a:p>
            <a:pPr marL="354106" indent="-342900">
              <a:spcBef>
                <a:spcPts val="468"/>
              </a:spcBef>
              <a:buFont typeface="Arial" panose="020B0604020202020204" pitchFamily="34" charset="0"/>
              <a:buChar char="•"/>
            </a:pPr>
            <a:r>
              <a:rPr lang="en-US" sz="2000" spc="-9" dirty="0">
                <a:latin typeface="Calibri"/>
                <a:cs typeface="Calibri"/>
              </a:rPr>
              <a:t>M</a:t>
            </a:r>
            <a:r>
              <a:rPr lang="en-US" sz="2000" dirty="0">
                <a:latin typeface="Calibri"/>
                <a:cs typeface="Calibri"/>
              </a:rPr>
              <a:t>icrocontroller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may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count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the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bounces</a:t>
            </a:r>
            <a:r>
              <a:rPr lang="en-US" sz="2000" spc="18" dirty="0">
                <a:latin typeface="Calibri"/>
                <a:cs typeface="Calibri"/>
              </a:rPr>
              <a:t>     							                      </a:t>
            </a:r>
            <a:r>
              <a:rPr lang="en-US" sz="2000" dirty="0">
                <a:latin typeface="Calibri"/>
                <a:cs typeface="Calibri"/>
              </a:rPr>
              <a:t>as</a:t>
            </a:r>
            <a:r>
              <a:rPr lang="en-US" sz="2000" spc="13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multiple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spc="-9" dirty="0">
                <a:latin typeface="Calibri"/>
                <a:cs typeface="Calibri"/>
              </a:rPr>
              <a:t>events</a:t>
            </a:r>
            <a:endParaRPr lang="en-US" sz="2000" dirty="0">
              <a:latin typeface="Calibri"/>
              <a:cs typeface="Calibri"/>
            </a:endParaRPr>
          </a:p>
          <a:p>
            <a:pPr>
              <a:tabLst>
                <a:tab pos="465138" algn="l"/>
                <a:tab pos="1771650" algn="l"/>
              </a:tabLst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tabLst>
                <a:tab pos="465138" algn="l"/>
                <a:tab pos="1771650" algn="l"/>
              </a:tabLst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tabLst>
                <a:tab pos="465138" algn="l"/>
                <a:tab pos="1771650" algn="l"/>
              </a:tabLst>
            </a:pPr>
            <a:r>
              <a:rPr lang="en-US" sz="2000" b="1" u="sng" dirty="0">
                <a:latin typeface="Calibri" panose="020F0502020204030204" pitchFamily="34" charset="0"/>
                <a:cs typeface="Calibri" panose="020F0502020204030204" pitchFamily="34" charset="0"/>
              </a:rPr>
              <a:t>Solutions: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marL="354106" indent="-342900">
              <a:spcBef>
                <a:spcPts val="4"/>
              </a:spcBef>
              <a:buFont typeface="Arial" panose="020B0604020202020204" pitchFamily="34" charset="0"/>
              <a:buChar char="•"/>
              <a:tabLst>
                <a:tab pos="2228850" algn="l"/>
              </a:tabLst>
            </a:pPr>
            <a:r>
              <a:rPr lang="en-US" sz="2000" dirty="0">
                <a:latin typeface="Calibri"/>
                <a:cs typeface="Calibri"/>
              </a:rPr>
              <a:t>Solution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1A,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HW:</a:t>
            </a:r>
            <a:r>
              <a:rPr lang="en-US" sz="2000" spc="26" dirty="0">
                <a:latin typeface="Calibri"/>
                <a:cs typeface="Calibri"/>
              </a:rPr>
              <a:t> 	</a:t>
            </a:r>
            <a:r>
              <a:rPr lang="en-US" sz="2000" dirty="0">
                <a:latin typeface="Calibri"/>
                <a:cs typeface="Calibri"/>
              </a:rPr>
              <a:t>Use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a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low-pass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filter (capacitor)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with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the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spc="-9" dirty="0">
                <a:latin typeface="Calibri"/>
                <a:cs typeface="Calibri"/>
              </a:rPr>
              <a:t>button</a:t>
            </a:r>
            <a:endParaRPr lang="en-US" sz="2000" dirty="0">
              <a:latin typeface="Calibri"/>
              <a:cs typeface="Calibri"/>
            </a:endParaRPr>
          </a:p>
          <a:p>
            <a:pPr marL="354106" marR="1050047" indent="-342900">
              <a:spcBef>
                <a:spcPts val="159"/>
              </a:spcBef>
              <a:buFont typeface="Arial" panose="020B0604020202020204" pitchFamily="34" charset="0"/>
              <a:buChar char="•"/>
              <a:tabLst>
                <a:tab pos="2228850" algn="l"/>
              </a:tabLst>
            </a:pPr>
            <a:r>
              <a:rPr lang="en-US" sz="2000" dirty="0">
                <a:latin typeface="Calibri"/>
                <a:cs typeface="Calibri"/>
              </a:rPr>
              <a:t>Solution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1B,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HW:</a:t>
            </a:r>
            <a:r>
              <a:rPr lang="en-US" sz="2000" spc="26" dirty="0">
                <a:latin typeface="Calibri"/>
                <a:cs typeface="Calibri"/>
              </a:rPr>
              <a:t> 	</a:t>
            </a:r>
            <a:r>
              <a:rPr lang="en-US" sz="2000" dirty="0">
                <a:latin typeface="Calibri"/>
                <a:cs typeface="Calibri"/>
              </a:rPr>
              <a:t>Use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a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low-pass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filter</a:t>
            </a:r>
            <a:r>
              <a:rPr lang="en-US" sz="2000" spc="26" dirty="0">
                <a:latin typeface="Calibri"/>
                <a:cs typeface="Calibri"/>
              </a:rPr>
              <a:t> (capacitor) </a:t>
            </a:r>
            <a:r>
              <a:rPr lang="en-US" sz="2000" dirty="0">
                <a:latin typeface="Calibri"/>
                <a:cs typeface="Calibri"/>
              </a:rPr>
              <a:t>with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a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Schmitt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spc="-9" dirty="0">
                <a:latin typeface="Calibri"/>
                <a:cs typeface="Calibri"/>
              </a:rPr>
              <a:t>trigger </a:t>
            </a:r>
          </a:p>
          <a:p>
            <a:pPr marL="354106" marR="1050047" indent="-342900">
              <a:spcBef>
                <a:spcPts val="159"/>
              </a:spcBef>
              <a:buFont typeface="Arial" panose="020B0604020202020204" pitchFamily="34" charset="0"/>
              <a:buChar char="•"/>
              <a:tabLst>
                <a:tab pos="2228850" algn="l"/>
              </a:tabLst>
            </a:pPr>
            <a:r>
              <a:rPr lang="en-US" sz="2000" dirty="0">
                <a:latin typeface="Calibri"/>
                <a:cs typeface="Calibri"/>
              </a:rPr>
              <a:t>Solution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2,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HW:</a:t>
            </a:r>
            <a:r>
              <a:rPr lang="en-US" sz="2000" spc="31" dirty="0">
                <a:latin typeface="Calibri"/>
                <a:cs typeface="Calibri"/>
              </a:rPr>
              <a:t> 	</a:t>
            </a:r>
            <a:r>
              <a:rPr lang="en-US" sz="2000" dirty="0">
                <a:latin typeface="Calibri"/>
                <a:cs typeface="Calibri"/>
              </a:rPr>
              <a:t>Use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an</a:t>
            </a:r>
            <a:r>
              <a:rPr lang="en-US" sz="2000" spc="31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SR-Latch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with</a:t>
            </a:r>
            <a:r>
              <a:rPr lang="en-US" sz="2000" spc="31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the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spc="-9" dirty="0">
                <a:latin typeface="Calibri"/>
                <a:cs typeface="Calibri"/>
              </a:rPr>
              <a:t>button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39" name="object 10">
            <a:extLst>
              <a:ext uri="{FF2B5EF4-FFF2-40B4-BE49-F238E27FC236}">
                <a16:creationId xmlns:a16="http://schemas.microsoft.com/office/drawing/2014/main" id="{4A294E3D-A885-3FA6-B760-D365BE1785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6262"/>
          <a:stretch/>
        </p:blipFill>
        <p:spPr>
          <a:xfrm flipH="1">
            <a:off x="6923242" y="305843"/>
            <a:ext cx="2422857" cy="3176382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6C1A4EEC-95F1-8552-D774-16A60E18A144}"/>
              </a:ext>
            </a:extLst>
          </p:cNvPr>
          <p:cNvSpPr/>
          <p:nvPr/>
        </p:nvSpPr>
        <p:spPr>
          <a:xfrm>
            <a:off x="6608964" y="2150202"/>
            <a:ext cx="441090" cy="1038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C53B7BF-3135-CF85-4828-6DDB579EF95D}"/>
              </a:ext>
            </a:extLst>
          </p:cNvPr>
          <p:cNvSpPr/>
          <p:nvPr/>
        </p:nvSpPr>
        <p:spPr>
          <a:xfrm>
            <a:off x="7306897" y="1282447"/>
            <a:ext cx="1655545" cy="501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E1BEF1B-63AB-C795-1311-9A3EC3F53CF2}"/>
              </a:ext>
            </a:extLst>
          </p:cNvPr>
          <p:cNvSpPr/>
          <p:nvPr/>
        </p:nvSpPr>
        <p:spPr>
          <a:xfrm>
            <a:off x="8422106" y="1414914"/>
            <a:ext cx="1953928" cy="10386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0B0D12A-1309-8C37-A6E9-C9946F630CBD}"/>
              </a:ext>
            </a:extLst>
          </p:cNvPr>
          <p:cNvSpPr txBox="1"/>
          <p:nvPr/>
        </p:nvSpPr>
        <p:spPr>
          <a:xfrm>
            <a:off x="8441358" y="1685156"/>
            <a:ext cx="1953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SR Latch</a:t>
            </a:r>
          </a:p>
        </p:txBody>
      </p:sp>
      <p:graphicFrame>
        <p:nvGraphicFramePr>
          <p:cNvPr id="17" name="object 66">
            <a:extLst>
              <a:ext uri="{FF2B5EF4-FFF2-40B4-BE49-F238E27FC236}">
                <a16:creationId xmlns:a16="http://schemas.microsoft.com/office/drawing/2014/main" id="{7EC1BCEE-2009-5330-F918-45EF709DAC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49922"/>
              </p:ext>
            </p:extLst>
          </p:nvPr>
        </p:nvGraphicFramePr>
        <p:xfrm>
          <a:off x="8104472" y="3399463"/>
          <a:ext cx="4009656" cy="21319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08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65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22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290">
                <a:tc>
                  <a:txBody>
                    <a:bodyPr/>
                    <a:lstStyle/>
                    <a:p>
                      <a:pPr marR="172720" algn="r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51546" marB="0">
                    <a:lnB w="28575">
                      <a:solidFill>
                        <a:srgbClr val="919191"/>
                      </a:solidFill>
                      <a:prstDash val="solid"/>
                    </a:lnB>
                    <a:solidFill>
                      <a:srgbClr val="76D6FF"/>
                    </a:solidFill>
                  </a:tcPr>
                </a:tc>
                <a:tc>
                  <a:txBody>
                    <a:bodyPr/>
                    <a:lstStyle/>
                    <a:p>
                      <a:pPr marR="174625" algn="r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51546" marB="0">
                    <a:lnR w="28575">
                      <a:solidFill>
                        <a:srgbClr val="919191"/>
                      </a:solidFill>
                      <a:prstDash val="solid"/>
                    </a:lnR>
                    <a:lnB w="28575">
                      <a:solidFill>
                        <a:srgbClr val="919191"/>
                      </a:solidFill>
                      <a:prstDash val="solid"/>
                    </a:lnB>
                    <a:solidFill>
                      <a:srgbClr val="76D6FF"/>
                    </a:solidFill>
                  </a:tcPr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Q</a:t>
                      </a:r>
                      <a:r>
                        <a:rPr sz="2400" b="1" spc="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(i.e.</a:t>
                      </a:r>
                      <a:r>
                        <a:rPr sz="2400" b="1" spc="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output)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51546" marB="0">
                    <a:lnL w="28575">
                      <a:solidFill>
                        <a:srgbClr val="919191"/>
                      </a:solidFill>
                      <a:prstDash val="solid"/>
                    </a:lnL>
                    <a:lnB w="28575">
                      <a:solidFill>
                        <a:srgbClr val="919191"/>
                      </a:solidFill>
                      <a:prstDash val="solid"/>
                    </a:lnB>
                    <a:solidFill>
                      <a:srgbClr val="76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779">
                <a:tc>
                  <a:txBody>
                    <a:bodyPr/>
                    <a:lstStyle/>
                    <a:p>
                      <a:pPr marR="169545" algn="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70037" marB="0">
                    <a:lnT w="28575">
                      <a:solidFill>
                        <a:srgbClr val="91919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79705" algn="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70037" marB="0">
                    <a:lnR w="28575">
                      <a:solidFill>
                        <a:srgbClr val="919191"/>
                      </a:solidFill>
                      <a:prstDash val="solid"/>
                    </a:lnR>
                    <a:lnT w="28575">
                      <a:solidFill>
                        <a:srgbClr val="91919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2400" spc="-20" dirty="0">
                          <a:latin typeface="Calibri"/>
                          <a:cs typeface="Calibri"/>
                        </a:rPr>
                        <a:t>Hold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70037" marB="0">
                    <a:lnL w="28575">
                      <a:solidFill>
                        <a:srgbClr val="919191"/>
                      </a:solidFill>
                      <a:prstDash val="solid"/>
                    </a:lnL>
                    <a:lnT w="28575">
                      <a:solidFill>
                        <a:srgbClr val="919191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815">
                <a:tc>
                  <a:txBody>
                    <a:bodyPr/>
                    <a:lstStyle/>
                    <a:p>
                      <a:pPr marR="169545" algn="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60512" marB="0"/>
                </a:tc>
                <a:tc>
                  <a:txBody>
                    <a:bodyPr/>
                    <a:lstStyle/>
                    <a:p>
                      <a:pPr marR="179705" algn="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60512" marB="0">
                    <a:lnR w="28575">
                      <a:solidFill>
                        <a:srgbClr val="919191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60512" marB="0">
                    <a:lnL w="28575">
                      <a:solidFill>
                        <a:srgbClr val="919191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254">
                <a:tc>
                  <a:txBody>
                    <a:bodyPr/>
                    <a:lstStyle/>
                    <a:p>
                      <a:pPr marR="169545" algn="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60512" marB="0"/>
                </a:tc>
                <a:tc>
                  <a:txBody>
                    <a:bodyPr/>
                    <a:lstStyle/>
                    <a:p>
                      <a:pPr marR="179705" algn="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60512" marB="0">
                    <a:lnR w="28575">
                      <a:solidFill>
                        <a:srgbClr val="919191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60512" marB="0">
                    <a:lnL w="28575">
                      <a:solidFill>
                        <a:srgbClr val="919191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254">
                <a:tc>
                  <a:txBody>
                    <a:bodyPr/>
                    <a:lstStyle/>
                    <a:p>
                      <a:pPr marR="169545" algn="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60512" marB="0"/>
                </a:tc>
                <a:tc>
                  <a:txBody>
                    <a:bodyPr/>
                    <a:lstStyle/>
                    <a:p>
                      <a:pPr marR="179705" algn="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60512" marB="0">
                    <a:lnR w="28575">
                      <a:solidFill>
                        <a:srgbClr val="919191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Don't</a:t>
                      </a:r>
                      <a:r>
                        <a:rPr sz="2400" spc="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do</a:t>
                      </a:r>
                      <a:r>
                        <a:rPr sz="240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0" dirty="0">
                          <a:latin typeface="Calibri"/>
                          <a:cs typeface="Calibri"/>
                        </a:rPr>
                        <a:t>this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60512" marB="0">
                    <a:lnL w="28575">
                      <a:solidFill>
                        <a:srgbClr val="919191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34488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E31278AF-968A-CCA5-7996-D80CE84C3C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8787" y="436648"/>
            <a:ext cx="10121900" cy="631069"/>
          </a:xfrm>
          <a:prstGeom prst="rect">
            <a:avLst/>
          </a:prstGeom>
        </p:spPr>
        <p:txBody>
          <a:bodyPr spcFirstLastPara="1" vert="horz" wrap="square" lIns="0" tIns="63626" rIns="0" bIns="0" rtlCol="0" anchor="ctr" anchorCtr="0">
            <a:spAutoFit/>
          </a:bodyPr>
          <a:lstStyle/>
          <a:p>
            <a:pPr marL="11206">
              <a:spcBef>
                <a:spcPts val="106"/>
              </a:spcBef>
            </a:pPr>
            <a:r>
              <a:rPr lang="en-US" sz="3600" dirty="0"/>
              <a:t>Switch </a:t>
            </a:r>
            <a:r>
              <a:rPr sz="3600" spc="-9" dirty="0"/>
              <a:t>Bounce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99A71E-BF2C-1836-8399-AB4F45AD6283}"/>
              </a:ext>
            </a:extLst>
          </p:cNvPr>
          <p:cNvSpPr txBox="1"/>
          <p:nvPr/>
        </p:nvSpPr>
        <p:spPr>
          <a:xfrm>
            <a:off x="77872" y="1302202"/>
            <a:ext cx="11844162" cy="4567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4106" marR="68920" indent="-342900">
              <a:spcBef>
                <a:spcPts val="79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cs typeface="Calibri"/>
              </a:rPr>
              <a:t>Switches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and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buttons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go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can “bounce”</a:t>
            </a:r>
            <a:r>
              <a:rPr lang="en-US" sz="2000" spc="22" dirty="0">
                <a:latin typeface="Calibri"/>
                <a:cs typeface="Calibri"/>
              </a:rPr>
              <a:t>                                           					                     </a:t>
            </a:r>
            <a:r>
              <a:rPr lang="en-US" sz="2000" dirty="0">
                <a:latin typeface="Calibri"/>
                <a:cs typeface="Calibri"/>
              </a:rPr>
              <a:t>when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changing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spc="-9" dirty="0">
                <a:latin typeface="Calibri"/>
                <a:cs typeface="Calibri"/>
              </a:rPr>
              <a:t>states </a:t>
            </a:r>
          </a:p>
          <a:p>
            <a:pPr marL="354106" marR="68920" indent="-342900">
              <a:spcBef>
                <a:spcPts val="79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cs typeface="Calibri"/>
              </a:rPr>
              <a:t>Up to 10ms (or more)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when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the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connection</a:t>
            </a:r>
            <a:r>
              <a:rPr lang="en-US" sz="2000" spc="22" dirty="0">
                <a:latin typeface="Calibri"/>
                <a:cs typeface="Calibri"/>
              </a:rPr>
              <a:t>       							           </a:t>
            </a:r>
            <a:r>
              <a:rPr lang="en-US" sz="2000" dirty="0">
                <a:latin typeface="Calibri"/>
                <a:cs typeface="Calibri"/>
              </a:rPr>
              <a:t>is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spc="-9" dirty="0">
                <a:latin typeface="Calibri"/>
                <a:cs typeface="Calibri"/>
              </a:rPr>
              <a:t>unstable				</a:t>
            </a:r>
            <a:endParaRPr lang="en-US" sz="2000" dirty="0">
              <a:latin typeface="Calibri"/>
              <a:cs typeface="Calibri"/>
            </a:endParaRPr>
          </a:p>
          <a:p>
            <a:pPr marL="354106" indent="-342900">
              <a:spcBef>
                <a:spcPts val="468"/>
              </a:spcBef>
              <a:buFont typeface="Arial" panose="020B0604020202020204" pitchFamily="34" charset="0"/>
              <a:buChar char="•"/>
            </a:pPr>
            <a:r>
              <a:rPr lang="en-US" sz="2000" spc="-9" dirty="0">
                <a:latin typeface="Calibri"/>
                <a:cs typeface="Calibri"/>
              </a:rPr>
              <a:t>M</a:t>
            </a:r>
            <a:r>
              <a:rPr lang="en-US" sz="2000" dirty="0">
                <a:latin typeface="Calibri"/>
                <a:cs typeface="Calibri"/>
              </a:rPr>
              <a:t>icrocontroller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may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count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the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bounces</a:t>
            </a:r>
            <a:r>
              <a:rPr lang="en-US" sz="2000" spc="18" dirty="0">
                <a:latin typeface="Calibri"/>
                <a:cs typeface="Calibri"/>
              </a:rPr>
              <a:t>     							                      </a:t>
            </a:r>
            <a:r>
              <a:rPr lang="en-US" sz="2000" dirty="0">
                <a:latin typeface="Calibri"/>
                <a:cs typeface="Calibri"/>
              </a:rPr>
              <a:t>as</a:t>
            </a:r>
            <a:r>
              <a:rPr lang="en-US" sz="2000" spc="13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multiple</a:t>
            </a:r>
            <a:r>
              <a:rPr lang="en-US" sz="2000" spc="18" dirty="0">
                <a:latin typeface="Calibri"/>
                <a:cs typeface="Calibri"/>
              </a:rPr>
              <a:t> </a:t>
            </a:r>
            <a:r>
              <a:rPr lang="en-US" sz="2000" spc="-9" dirty="0">
                <a:latin typeface="Calibri"/>
                <a:cs typeface="Calibri"/>
              </a:rPr>
              <a:t>events</a:t>
            </a:r>
            <a:endParaRPr lang="en-US" sz="2000" dirty="0">
              <a:latin typeface="Calibri"/>
              <a:cs typeface="Calibri"/>
            </a:endParaRPr>
          </a:p>
          <a:p>
            <a:pPr>
              <a:tabLst>
                <a:tab pos="465138" algn="l"/>
                <a:tab pos="1771650" algn="l"/>
              </a:tabLst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tabLst>
                <a:tab pos="465138" algn="l"/>
                <a:tab pos="1771650" algn="l"/>
              </a:tabLst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tabLst>
                <a:tab pos="465138" algn="l"/>
                <a:tab pos="1771650" algn="l"/>
              </a:tabLst>
            </a:pPr>
            <a:r>
              <a:rPr lang="en-US" sz="2000" b="1" u="sng" dirty="0">
                <a:latin typeface="Calibri" panose="020F0502020204030204" pitchFamily="34" charset="0"/>
                <a:cs typeface="Calibri" panose="020F0502020204030204" pitchFamily="34" charset="0"/>
              </a:rPr>
              <a:t>Solutions: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marL="354106" indent="-342900">
              <a:spcBef>
                <a:spcPts val="4"/>
              </a:spcBef>
              <a:buFont typeface="Arial" panose="020B0604020202020204" pitchFamily="34" charset="0"/>
              <a:buChar char="•"/>
              <a:tabLst>
                <a:tab pos="2228850" algn="l"/>
              </a:tabLst>
            </a:pPr>
            <a:r>
              <a:rPr lang="en-US" sz="2000" dirty="0">
                <a:latin typeface="Calibri"/>
                <a:cs typeface="Calibri"/>
              </a:rPr>
              <a:t>Solution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1A,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HW:</a:t>
            </a:r>
            <a:r>
              <a:rPr lang="en-US" sz="2000" spc="26" dirty="0">
                <a:latin typeface="Calibri"/>
                <a:cs typeface="Calibri"/>
              </a:rPr>
              <a:t> 	</a:t>
            </a:r>
            <a:r>
              <a:rPr lang="en-US" sz="2000" dirty="0">
                <a:latin typeface="Calibri"/>
                <a:cs typeface="Calibri"/>
              </a:rPr>
              <a:t>Use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a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low-pass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filter (capacitor)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with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the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spc="-9" dirty="0">
                <a:latin typeface="Calibri"/>
                <a:cs typeface="Calibri"/>
              </a:rPr>
              <a:t>button</a:t>
            </a:r>
            <a:endParaRPr lang="en-US" sz="2000" dirty="0">
              <a:latin typeface="Calibri"/>
              <a:cs typeface="Calibri"/>
            </a:endParaRPr>
          </a:p>
          <a:p>
            <a:pPr marL="354106" marR="1050047" indent="-342900">
              <a:spcBef>
                <a:spcPts val="159"/>
              </a:spcBef>
              <a:buFont typeface="Arial" panose="020B0604020202020204" pitchFamily="34" charset="0"/>
              <a:buChar char="•"/>
              <a:tabLst>
                <a:tab pos="2228850" algn="l"/>
              </a:tabLst>
            </a:pPr>
            <a:r>
              <a:rPr lang="en-US" sz="2000" dirty="0">
                <a:latin typeface="Calibri"/>
                <a:cs typeface="Calibri"/>
              </a:rPr>
              <a:t>Solution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1B,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HW:</a:t>
            </a:r>
            <a:r>
              <a:rPr lang="en-US" sz="2000" spc="26" dirty="0">
                <a:latin typeface="Calibri"/>
                <a:cs typeface="Calibri"/>
              </a:rPr>
              <a:t> 	</a:t>
            </a:r>
            <a:r>
              <a:rPr lang="en-US" sz="2000" dirty="0">
                <a:latin typeface="Calibri"/>
                <a:cs typeface="Calibri"/>
              </a:rPr>
              <a:t>Use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a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low-pass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filter</a:t>
            </a:r>
            <a:r>
              <a:rPr lang="en-US" sz="2000" spc="26" dirty="0">
                <a:latin typeface="Calibri"/>
                <a:cs typeface="Calibri"/>
              </a:rPr>
              <a:t> (capacitor) </a:t>
            </a:r>
            <a:r>
              <a:rPr lang="en-US" sz="2000" dirty="0">
                <a:latin typeface="Calibri"/>
                <a:cs typeface="Calibri"/>
              </a:rPr>
              <a:t>with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a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Schmitt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spc="-9" dirty="0">
                <a:latin typeface="Calibri"/>
                <a:cs typeface="Calibri"/>
              </a:rPr>
              <a:t>trigger </a:t>
            </a:r>
          </a:p>
          <a:p>
            <a:pPr marL="354106" marR="1050047" indent="-342900">
              <a:spcBef>
                <a:spcPts val="159"/>
              </a:spcBef>
              <a:buFont typeface="Arial" panose="020B0604020202020204" pitchFamily="34" charset="0"/>
              <a:buChar char="•"/>
              <a:tabLst>
                <a:tab pos="2228850" algn="l"/>
              </a:tabLst>
            </a:pPr>
            <a:r>
              <a:rPr lang="en-US" sz="2000" dirty="0">
                <a:latin typeface="Calibri"/>
                <a:cs typeface="Calibri"/>
              </a:rPr>
              <a:t>Solution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2,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HW:</a:t>
            </a:r>
            <a:r>
              <a:rPr lang="en-US" sz="2000" spc="31" dirty="0">
                <a:latin typeface="Calibri"/>
                <a:cs typeface="Calibri"/>
              </a:rPr>
              <a:t> 	</a:t>
            </a:r>
            <a:r>
              <a:rPr lang="en-US" sz="2000" dirty="0">
                <a:latin typeface="Calibri"/>
                <a:cs typeface="Calibri"/>
              </a:rPr>
              <a:t>Use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an</a:t>
            </a:r>
            <a:r>
              <a:rPr lang="en-US" sz="2000" spc="31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SR-Latch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with</a:t>
            </a:r>
            <a:r>
              <a:rPr lang="en-US" sz="2000" spc="31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the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spc="-9" dirty="0">
                <a:latin typeface="Calibri"/>
                <a:cs typeface="Calibri"/>
              </a:rPr>
              <a:t>button</a:t>
            </a:r>
            <a:endParaRPr lang="en-US" sz="2000" dirty="0">
              <a:latin typeface="Calibri"/>
              <a:cs typeface="Calibri"/>
            </a:endParaRPr>
          </a:p>
          <a:p>
            <a:pPr marL="354106" indent="-342900"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2228850" algn="l"/>
              </a:tabLst>
            </a:pPr>
            <a:r>
              <a:rPr lang="en-US" sz="2000" dirty="0">
                <a:latin typeface="Calibri"/>
                <a:cs typeface="Calibri"/>
              </a:rPr>
              <a:t>Solution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3,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SW:</a:t>
            </a:r>
            <a:r>
              <a:rPr lang="en-US" sz="2000" spc="26" dirty="0">
                <a:latin typeface="Calibri"/>
                <a:cs typeface="Calibri"/>
              </a:rPr>
              <a:t> 	</a:t>
            </a:r>
            <a:r>
              <a:rPr lang="en-US" sz="2000" dirty="0">
                <a:latin typeface="Calibri"/>
                <a:cs typeface="Calibri"/>
              </a:rPr>
              <a:t>Wait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10+ </a:t>
            </a:r>
            <a:r>
              <a:rPr lang="en-US" sz="2000" dirty="0" err="1">
                <a:latin typeface="Calibri"/>
                <a:cs typeface="Calibri"/>
              </a:rPr>
              <a:t>ms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after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detecting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the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change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and</a:t>
            </a:r>
            <a:r>
              <a:rPr lang="en-US" sz="2000" spc="22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sample</a:t>
            </a:r>
            <a:r>
              <a:rPr lang="en-US" sz="2000" spc="26" dirty="0">
                <a:latin typeface="Calibri"/>
                <a:cs typeface="Calibri"/>
              </a:rPr>
              <a:t> </a:t>
            </a:r>
            <a:r>
              <a:rPr lang="en-US" sz="2000" spc="-9" dirty="0">
                <a:latin typeface="Calibri"/>
                <a:cs typeface="Calibri"/>
              </a:rPr>
              <a:t>again (slower = more protection)</a:t>
            </a:r>
            <a:endParaRPr lang="en-US" sz="2000" dirty="0">
              <a:latin typeface="Calibri"/>
              <a:cs typeface="Calibri"/>
            </a:endParaRPr>
          </a:p>
          <a:p>
            <a:pPr>
              <a:tabLst>
                <a:tab pos="465138" algn="l"/>
                <a:tab pos="2176463" algn="l"/>
              </a:tabLst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E9F275-7E1D-80D3-3FA4-866D7A8E0A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1" t="16531" r="18710" b="4677"/>
          <a:stretch/>
        </p:blipFill>
        <p:spPr>
          <a:xfrm>
            <a:off x="5921325" y="239387"/>
            <a:ext cx="6270676" cy="340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898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658471" y="0"/>
            <a:ext cx="0" cy="225160"/>
          </a:xfrm>
          <a:prstGeom prst="rect">
            <a:avLst/>
          </a:prstGeom>
        </p:spPr>
        <p:txBody>
          <a:bodyPr vert="horz" wrap="square" lIns="0" tIns="7844" rIns="0" bIns="0" rtlCol="0">
            <a:spAutoFit/>
          </a:bodyPr>
          <a:lstStyle/>
          <a:p>
            <a:pPr marL="33619">
              <a:spcBef>
                <a:spcPts val="62"/>
              </a:spcBef>
            </a:pPr>
            <a:fld id="{81D60167-4931-47E6-BA6A-407CBD079E47}" type="slidenum">
              <a:rPr spc="-22" dirty="0"/>
              <a:pPr marL="33619">
                <a:spcBef>
                  <a:spcPts val="62"/>
                </a:spcBef>
              </a:pPr>
              <a:t>85</a:t>
            </a:fld>
            <a:endParaRPr spc="-22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3A03A14-9761-CBFA-BCBA-BD5A324A8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Keypads</a:t>
            </a:r>
            <a:br>
              <a:rPr lang="en-US" sz="3600" dirty="0"/>
            </a:br>
            <a:r>
              <a:rPr lang="en-US" sz="3600" dirty="0"/>
              <a:t>(Lots of Buttons)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4658DC-CA4B-61EB-D94A-847551C38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0488" y="371182"/>
            <a:ext cx="3222223" cy="6202780"/>
          </a:xfrm>
          <a:prstGeom prst="rect">
            <a:avLst/>
          </a:prstGeom>
        </p:spPr>
      </p:pic>
      <p:pic>
        <p:nvPicPr>
          <p:cNvPr id="8" name="object 8">
            <a:extLst>
              <a:ext uri="{FF2B5EF4-FFF2-40B4-BE49-F238E27FC236}">
                <a16:creationId xmlns:a16="http://schemas.microsoft.com/office/drawing/2014/main" id="{B8B21A68-299F-295D-2B1C-DD2F079FDBF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57120" y="371182"/>
            <a:ext cx="4022738" cy="62027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09345F-C001-75DA-3DD0-3100E9FE00E4}"/>
              </a:ext>
            </a:extLst>
          </p:cNvPr>
          <p:cNvSpPr txBox="1"/>
          <p:nvPr/>
        </p:nvSpPr>
        <p:spPr>
          <a:xfrm>
            <a:off x="0" y="1485082"/>
            <a:ext cx="4022738" cy="3069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4106" marR="222449" indent="-342900">
              <a:lnSpc>
                <a:spcPct val="102200"/>
              </a:lnSpc>
              <a:spcBef>
                <a:spcPts val="468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libri"/>
                <a:cs typeface="Calibri"/>
              </a:rPr>
              <a:t>Buttons</a:t>
            </a:r>
            <a:r>
              <a:rPr lang="en-US" sz="2400" spc="4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are</a:t>
            </a:r>
            <a:r>
              <a:rPr lang="en-US" sz="2400" spc="9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formed             </a:t>
            </a:r>
            <a:r>
              <a:rPr lang="en-US" sz="2400" spc="4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into</a:t>
            </a:r>
            <a:r>
              <a:rPr lang="en-US" sz="2400" spc="9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a</a:t>
            </a:r>
            <a:r>
              <a:rPr lang="en-US" sz="2400" spc="9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matrix</a:t>
            </a:r>
            <a:r>
              <a:rPr lang="en-US" sz="2400" spc="4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to</a:t>
            </a:r>
            <a:r>
              <a:rPr lang="en-US" sz="2400" spc="9" dirty="0">
                <a:latin typeface="Calibri"/>
                <a:cs typeface="Calibri"/>
              </a:rPr>
              <a:t> </a:t>
            </a:r>
            <a:r>
              <a:rPr lang="en-US" sz="2400" spc="-22" dirty="0">
                <a:latin typeface="Calibri"/>
                <a:cs typeface="Calibri"/>
              </a:rPr>
              <a:t>reduce </a:t>
            </a:r>
            <a:r>
              <a:rPr lang="en-US" sz="2400" dirty="0">
                <a:latin typeface="Calibri"/>
                <a:cs typeface="Calibri"/>
              </a:rPr>
              <a:t>GPIO</a:t>
            </a:r>
            <a:r>
              <a:rPr lang="en-US" sz="2400" spc="13" dirty="0">
                <a:latin typeface="Calibri"/>
                <a:cs typeface="Calibri"/>
              </a:rPr>
              <a:t> </a:t>
            </a:r>
            <a:r>
              <a:rPr lang="en-US" sz="2400" spc="-9" dirty="0">
                <a:latin typeface="Calibri"/>
                <a:cs typeface="Calibri"/>
              </a:rPr>
              <a:t>connections</a:t>
            </a:r>
            <a:endParaRPr lang="en-US" sz="2400" dirty="0">
              <a:latin typeface="Calibri"/>
              <a:cs typeface="Calibri"/>
            </a:endParaRPr>
          </a:p>
          <a:p>
            <a:pPr>
              <a:spcBef>
                <a:spcPts val="31"/>
              </a:spcBef>
            </a:pPr>
            <a:endParaRPr lang="en-US" sz="2400" dirty="0">
              <a:latin typeface="Calibri"/>
              <a:cs typeface="Calibri"/>
            </a:endParaRPr>
          </a:p>
          <a:p>
            <a:pPr marL="354106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/>
                <a:cs typeface="Calibri"/>
              </a:rPr>
              <a:t>3x4</a:t>
            </a:r>
            <a:r>
              <a:rPr lang="en-US" sz="2400" spc="22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keypad</a:t>
            </a:r>
            <a:r>
              <a:rPr lang="en-US" sz="2400" spc="22" dirty="0">
                <a:latin typeface="Calibri"/>
                <a:cs typeface="Calibri"/>
              </a:rPr>
              <a:t> </a:t>
            </a:r>
          </a:p>
          <a:p>
            <a:pPr marL="354106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/>
                <a:cs typeface="Calibri"/>
              </a:rPr>
              <a:t>Only</a:t>
            </a:r>
            <a:r>
              <a:rPr lang="en-US" sz="2400" spc="22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7</a:t>
            </a:r>
            <a:r>
              <a:rPr lang="en-US" sz="2400" spc="22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GPIO</a:t>
            </a:r>
            <a:r>
              <a:rPr lang="en-US" sz="2400" spc="22" dirty="0">
                <a:latin typeface="Calibri"/>
                <a:cs typeface="Calibri"/>
              </a:rPr>
              <a:t> </a:t>
            </a:r>
            <a:r>
              <a:rPr lang="en-US" sz="2400" spc="-18" dirty="0">
                <a:latin typeface="Calibri"/>
                <a:cs typeface="Calibri"/>
              </a:rPr>
              <a:t>pins</a:t>
            </a:r>
          </a:p>
          <a:p>
            <a:pPr marL="354106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/>
                <a:cs typeface="Calibri"/>
              </a:rPr>
              <a:t>One</a:t>
            </a:r>
            <a:r>
              <a:rPr lang="en-US" sz="2400" spc="-9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for</a:t>
            </a:r>
            <a:r>
              <a:rPr lang="en-US" sz="2400" spc="-4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each</a:t>
            </a:r>
            <a:r>
              <a:rPr lang="en-US" sz="2400" spc="-9" dirty="0">
                <a:latin typeface="Calibri"/>
                <a:cs typeface="Calibri"/>
              </a:rPr>
              <a:t> row</a:t>
            </a:r>
          </a:p>
          <a:p>
            <a:pPr marL="354106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/>
                <a:cs typeface="Calibri"/>
              </a:rPr>
              <a:t>One</a:t>
            </a:r>
            <a:r>
              <a:rPr lang="en-US" sz="2400" spc="13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for</a:t>
            </a:r>
            <a:r>
              <a:rPr lang="en-US" sz="2400" spc="18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each</a:t>
            </a:r>
            <a:r>
              <a:rPr lang="en-US" sz="2400" spc="18" dirty="0">
                <a:latin typeface="Calibri"/>
                <a:cs typeface="Calibri"/>
              </a:rPr>
              <a:t> </a:t>
            </a:r>
            <a:r>
              <a:rPr lang="en-US" sz="2400" spc="-9" dirty="0">
                <a:latin typeface="Calibri"/>
                <a:cs typeface="Calibri"/>
              </a:rPr>
              <a:t>column</a:t>
            </a:r>
            <a:r>
              <a:rPr lang="en-US" sz="2400" dirty="0">
                <a:latin typeface="Calibri"/>
                <a:cs typeface="Calibri"/>
              </a:rPr>
              <a:t>  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8787" y="436648"/>
            <a:ext cx="10121900" cy="631069"/>
          </a:xfrm>
          <a:prstGeom prst="rect">
            <a:avLst/>
          </a:prstGeom>
        </p:spPr>
        <p:txBody>
          <a:bodyPr spcFirstLastPara="1" vert="horz" wrap="square" lIns="0" tIns="63626" rIns="0" bIns="0" rtlCol="0" anchor="ctr" anchorCtr="0">
            <a:spAutoFit/>
          </a:bodyPr>
          <a:lstStyle/>
          <a:p>
            <a:pPr marL="11206">
              <a:spcBef>
                <a:spcPts val="106"/>
              </a:spcBef>
            </a:pPr>
            <a:r>
              <a:rPr lang="en-US" sz="3600" dirty="0"/>
              <a:t>Activate </a:t>
            </a:r>
            <a:r>
              <a:rPr sz="3600" dirty="0"/>
              <a:t>Rows</a:t>
            </a:r>
            <a:r>
              <a:rPr sz="3600" spc="-35" dirty="0"/>
              <a:t> </a:t>
            </a:r>
            <a:r>
              <a:rPr sz="3600" dirty="0"/>
              <a:t>and</a:t>
            </a:r>
            <a:r>
              <a:rPr sz="3600" spc="-35" dirty="0"/>
              <a:t> </a:t>
            </a:r>
            <a:r>
              <a:rPr lang="en-US" sz="3600" spc="-35" dirty="0"/>
              <a:t>Test </a:t>
            </a:r>
            <a:r>
              <a:rPr sz="3600" spc="-9" dirty="0"/>
              <a:t>Columns</a:t>
            </a:r>
          </a:p>
        </p:txBody>
      </p:sp>
      <p:pic>
        <p:nvPicPr>
          <p:cNvPr id="9" name="object 8">
            <a:extLst>
              <a:ext uri="{FF2B5EF4-FFF2-40B4-BE49-F238E27FC236}">
                <a16:creationId xmlns:a16="http://schemas.microsoft.com/office/drawing/2014/main" id="{33BE142B-FA6C-94EE-35D9-9B9413058BD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2338" y="371182"/>
            <a:ext cx="4022738" cy="62027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B1BB5C-3898-980E-BC99-8C9BCC95EB57}"/>
              </a:ext>
            </a:extLst>
          </p:cNvPr>
          <p:cNvSpPr txBox="1"/>
          <p:nvPr/>
        </p:nvSpPr>
        <p:spPr>
          <a:xfrm>
            <a:off x="0" y="1485082"/>
            <a:ext cx="7344076" cy="456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4106" marR="222449" indent="-342900">
              <a:lnSpc>
                <a:spcPct val="102200"/>
              </a:lnSpc>
              <a:spcBef>
                <a:spcPts val="468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libri"/>
                <a:cs typeface="Calibri"/>
              </a:rPr>
              <a:t>Set one Column 1 to GND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others are 5V or open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3D63A47-1FA4-E2A6-3BF9-6C9EACFAEF29}"/>
              </a:ext>
            </a:extLst>
          </p:cNvPr>
          <p:cNvSpPr/>
          <p:nvPr/>
        </p:nvSpPr>
        <p:spPr>
          <a:xfrm>
            <a:off x="7988968" y="702644"/>
            <a:ext cx="1511167" cy="5351647"/>
          </a:xfrm>
          <a:custGeom>
            <a:avLst/>
            <a:gdLst>
              <a:gd name="connsiteX0" fmla="*/ 1501541 w 1511167"/>
              <a:gd name="connsiteY0" fmla="*/ 5351647 h 5351647"/>
              <a:gd name="connsiteX1" fmla="*/ 1511167 w 1511167"/>
              <a:gd name="connsiteY1" fmla="*/ 4273617 h 5351647"/>
              <a:gd name="connsiteX2" fmla="*/ 38501 w 1511167"/>
              <a:gd name="connsiteY2" fmla="*/ 4273617 h 5351647"/>
              <a:gd name="connsiteX3" fmla="*/ 38501 w 1511167"/>
              <a:gd name="connsiteY3" fmla="*/ 3513221 h 5351647"/>
              <a:gd name="connsiteX4" fmla="*/ 413887 w 1511167"/>
              <a:gd name="connsiteY4" fmla="*/ 3522847 h 5351647"/>
              <a:gd name="connsiteX5" fmla="*/ 0 w 1511167"/>
              <a:gd name="connsiteY5" fmla="*/ 3522847 h 5351647"/>
              <a:gd name="connsiteX6" fmla="*/ 19251 w 1511167"/>
              <a:gd name="connsiteY6" fmla="*/ 2338939 h 5351647"/>
              <a:gd name="connsiteX7" fmla="*/ 423512 w 1511167"/>
              <a:gd name="connsiteY7" fmla="*/ 2348564 h 5351647"/>
              <a:gd name="connsiteX8" fmla="*/ 28876 w 1511167"/>
              <a:gd name="connsiteY8" fmla="*/ 2329314 h 5351647"/>
              <a:gd name="connsiteX9" fmla="*/ 19251 w 1511167"/>
              <a:gd name="connsiteY9" fmla="*/ 1155032 h 5351647"/>
              <a:gd name="connsiteX10" fmla="*/ 433137 w 1511167"/>
              <a:gd name="connsiteY10" fmla="*/ 1174282 h 5351647"/>
              <a:gd name="connsiteX11" fmla="*/ 19251 w 1511167"/>
              <a:gd name="connsiteY11" fmla="*/ 1183908 h 5351647"/>
              <a:gd name="connsiteX12" fmla="*/ 0 w 1511167"/>
              <a:gd name="connsiteY12" fmla="*/ 0 h 5351647"/>
              <a:gd name="connsiteX13" fmla="*/ 423512 w 1511167"/>
              <a:gd name="connsiteY13" fmla="*/ 9625 h 5351647"/>
              <a:gd name="connsiteX14" fmla="*/ 433137 w 1511167"/>
              <a:gd name="connsiteY14" fmla="*/ 19251 h 5351647"/>
              <a:gd name="connsiteX15" fmla="*/ 423512 w 1511167"/>
              <a:gd name="connsiteY15" fmla="*/ 9625 h 53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11167" h="5351647">
                <a:moveTo>
                  <a:pt x="1501541" y="5351647"/>
                </a:moveTo>
                <a:cubicBezTo>
                  <a:pt x="1504750" y="4992304"/>
                  <a:pt x="1507958" y="4632960"/>
                  <a:pt x="1511167" y="4273617"/>
                </a:cubicBezTo>
                <a:lnTo>
                  <a:pt x="38501" y="4273617"/>
                </a:lnTo>
                <a:lnTo>
                  <a:pt x="38501" y="3513221"/>
                </a:lnTo>
                <a:lnTo>
                  <a:pt x="413887" y="3522847"/>
                </a:lnTo>
                <a:lnTo>
                  <a:pt x="0" y="3522847"/>
                </a:lnTo>
                <a:lnTo>
                  <a:pt x="19251" y="2338939"/>
                </a:lnTo>
                <a:lnTo>
                  <a:pt x="423512" y="2348564"/>
                </a:lnTo>
                <a:lnTo>
                  <a:pt x="28876" y="2329314"/>
                </a:lnTo>
                <a:cubicBezTo>
                  <a:pt x="25668" y="1937887"/>
                  <a:pt x="22459" y="1546459"/>
                  <a:pt x="19251" y="1155032"/>
                </a:cubicBezTo>
                <a:lnTo>
                  <a:pt x="433137" y="1174282"/>
                </a:lnTo>
                <a:lnTo>
                  <a:pt x="19251" y="1183908"/>
                </a:lnTo>
                <a:lnTo>
                  <a:pt x="0" y="0"/>
                </a:lnTo>
                <a:lnTo>
                  <a:pt x="423512" y="9625"/>
                </a:lnTo>
                <a:lnTo>
                  <a:pt x="433137" y="19251"/>
                </a:lnTo>
                <a:lnTo>
                  <a:pt x="423512" y="9625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BE8DC0-7CEA-DD19-868D-308D13C07953}"/>
              </a:ext>
            </a:extLst>
          </p:cNvPr>
          <p:cNvSpPr txBox="1"/>
          <p:nvPr/>
        </p:nvSpPr>
        <p:spPr>
          <a:xfrm>
            <a:off x="7382578" y="240633"/>
            <a:ext cx="668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4ED9F745-D787-BA0A-5CA0-669993C7F1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8787" y="436648"/>
            <a:ext cx="10121900" cy="631069"/>
          </a:xfrm>
          <a:prstGeom prst="rect">
            <a:avLst/>
          </a:prstGeom>
        </p:spPr>
        <p:txBody>
          <a:bodyPr spcFirstLastPara="1" vert="horz" wrap="square" lIns="0" tIns="63626" rIns="0" bIns="0" rtlCol="0" anchor="ctr" anchorCtr="0">
            <a:spAutoFit/>
          </a:bodyPr>
          <a:lstStyle/>
          <a:p>
            <a:pPr marL="11206">
              <a:spcBef>
                <a:spcPts val="106"/>
              </a:spcBef>
            </a:pPr>
            <a:r>
              <a:rPr lang="en-US" sz="3600" dirty="0"/>
              <a:t>Activate </a:t>
            </a:r>
            <a:r>
              <a:rPr sz="3600" dirty="0"/>
              <a:t>Rows</a:t>
            </a:r>
            <a:r>
              <a:rPr sz="3600" spc="-35" dirty="0"/>
              <a:t> </a:t>
            </a:r>
            <a:r>
              <a:rPr sz="3600" dirty="0"/>
              <a:t>and</a:t>
            </a:r>
            <a:r>
              <a:rPr sz="3600" spc="-35" dirty="0"/>
              <a:t> </a:t>
            </a:r>
            <a:r>
              <a:rPr lang="en-US" sz="3600" spc="-35" dirty="0"/>
              <a:t>Test </a:t>
            </a:r>
            <a:r>
              <a:rPr sz="3600" spc="-9" dirty="0"/>
              <a:t>Columns</a:t>
            </a:r>
          </a:p>
        </p:txBody>
      </p:sp>
      <p:pic>
        <p:nvPicPr>
          <p:cNvPr id="5" name="object 8">
            <a:extLst>
              <a:ext uri="{FF2B5EF4-FFF2-40B4-BE49-F238E27FC236}">
                <a16:creationId xmlns:a16="http://schemas.microsoft.com/office/drawing/2014/main" id="{29B7CF6D-823F-9C8A-998F-5973F3CCFCF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2338" y="371182"/>
            <a:ext cx="4022738" cy="62027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EE1058-0030-9431-C14E-7447C6084123}"/>
              </a:ext>
            </a:extLst>
          </p:cNvPr>
          <p:cNvSpPr txBox="1"/>
          <p:nvPr/>
        </p:nvSpPr>
        <p:spPr>
          <a:xfrm>
            <a:off x="0" y="1485082"/>
            <a:ext cx="7344076" cy="1337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4106" marR="222449" indent="-342900">
              <a:lnSpc>
                <a:spcPct val="102200"/>
              </a:lnSpc>
              <a:spcBef>
                <a:spcPts val="468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libri"/>
                <a:cs typeface="Calibri"/>
              </a:rPr>
              <a:t>Set one Column 1 to GND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others are 5V or open</a:t>
            </a:r>
          </a:p>
          <a:p>
            <a:pPr marL="354106" marR="222449" indent="-342900">
              <a:lnSpc>
                <a:spcPct val="102200"/>
              </a:lnSpc>
              <a:spcBef>
                <a:spcPts val="468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Read Row1, Row2, Row3, and Row4 to see if GND</a:t>
            </a:r>
          </a:p>
          <a:p>
            <a:pPr marL="682625" marR="222449" lvl="3" indent="-336550">
              <a:lnSpc>
                <a:spcPct val="102200"/>
              </a:lnSpc>
              <a:spcBef>
                <a:spcPts val="468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Row 1 = GND, then “1” is pressed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548D758-CA90-E15F-1807-D6204B748913}"/>
              </a:ext>
            </a:extLst>
          </p:cNvPr>
          <p:cNvSpPr/>
          <p:nvPr/>
        </p:nvSpPr>
        <p:spPr>
          <a:xfrm>
            <a:off x="7988968" y="702644"/>
            <a:ext cx="1511167" cy="5351647"/>
          </a:xfrm>
          <a:custGeom>
            <a:avLst/>
            <a:gdLst>
              <a:gd name="connsiteX0" fmla="*/ 1501541 w 1511167"/>
              <a:gd name="connsiteY0" fmla="*/ 5351647 h 5351647"/>
              <a:gd name="connsiteX1" fmla="*/ 1511167 w 1511167"/>
              <a:gd name="connsiteY1" fmla="*/ 4273617 h 5351647"/>
              <a:gd name="connsiteX2" fmla="*/ 38501 w 1511167"/>
              <a:gd name="connsiteY2" fmla="*/ 4273617 h 5351647"/>
              <a:gd name="connsiteX3" fmla="*/ 38501 w 1511167"/>
              <a:gd name="connsiteY3" fmla="*/ 3513221 h 5351647"/>
              <a:gd name="connsiteX4" fmla="*/ 413887 w 1511167"/>
              <a:gd name="connsiteY4" fmla="*/ 3522847 h 5351647"/>
              <a:gd name="connsiteX5" fmla="*/ 0 w 1511167"/>
              <a:gd name="connsiteY5" fmla="*/ 3522847 h 5351647"/>
              <a:gd name="connsiteX6" fmla="*/ 19251 w 1511167"/>
              <a:gd name="connsiteY6" fmla="*/ 2338939 h 5351647"/>
              <a:gd name="connsiteX7" fmla="*/ 423512 w 1511167"/>
              <a:gd name="connsiteY7" fmla="*/ 2348564 h 5351647"/>
              <a:gd name="connsiteX8" fmla="*/ 28876 w 1511167"/>
              <a:gd name="connsiteY8" fmla="*/ 2329314 h 5351647"/>
              <a:gd name="connsiteX9" fmla="*/ 19251 w 1511167"/>
              <a:gd name="connsiteY9" fmla="*/ 1155032 h 5351647"/>
              <a:gd name="connsiteX10" fmla="*/ 433137 w 1511167"/>
              <a:gd name="connsiteY10" fmla="*/ 1174282 h 5351647"/>
              <a:gd name="connsiteX11" fmla="*/ 19251 w 1511167"/>
              <a:gd name="connsiteY11" fmla="*/ 1183908 h 5351647"/>
              <a:gd name="connsiteX12" fmla="*/ 0 w 1511167"/>
              <a:gd name="connsiteY12" fmla="*/ 0 h 5351647"/>
              <a:gd name="connsiteX13" fmla="*/ 423512 w 1511167"/>
              <a:gd name="connsiteY13" fmla="*/ 9625 h 5351647"/>
              <a:gd name="connsiteX14" fmla="*/ 433137 w 1511167"/>
              <a:gd name="connsiteY14" fmla="*/ 19251 h 5351647"/>
              <a:gd name="connsiteX15" fmla="*/ 423512 w 1511167"/>
              <a:gd name="connsiteY15" fmla="*/ 9625 h 53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11167" h="5351647">
                <a:moveTo>
                  <a:pt x="1501541" y="5351647"/>
                </a:moveTo>
                <a:cubicBezTo>
                  <a:pt x="1504750" y="4992304"/>
                  <a:pt x="1507958" y="4632960"/>
                  <a:pt x="1511167" y="4273617"/>
                </a:cubicBezTo>
                <a:lnTo>
                  <a:pt x="38501" y="4273617"/>
                </a:lnTo>
                <a:lnTo>
                  <a:pt x="38501" y="3513221"/>
                </a:lnTo>
                <a:lnTo>
                  <a:pt x="413887" y="3522847"/>
                </a:lnTo>
                <a:lnTo>
                  <a:pt x="0" y="3522847"/>
                </a:lnTo>
                <a:lnTo>
                  <a:pt x="19251" y="2338939"/>
                </a:lnTo>
                <a:lnTo>
                  <a:pt x="423512" y="2348564"/>
                </a:lnTo>
                <a:lnTo>
                  <a:pt x="28876" y="2329314"/>
                </a:lnTo>
                <a:cubicBezTo>
                  <a:pt x="25668" y="1937887"/>
                  <a:pt x="22459" y="1546459"/>
                  <a:pt x="19251" y="1155032"/>
                </a:cubicBezTo>
                <a:lnTo>
                  <a:pt x="433137" y="1174282"/>
                </a:lnTo>
                <a:lnTo>
                  <a:pt x="19251" y="1183908"/>
                </a:lnTo>
                <a:lnTo>
                  <a:pt x="0" y="0"/>
                </a:lnTo>
                <a:lnTo>
                  <a:pt x="423512" y="9625"/>
                </a:lnTo>
                <a:lnTo>
                  <a:pt x="433137" y="19251"/>
                </a:lnTo>
                <a:lnTo>
                  <a:pt x="423512" y="9625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A831CB-CE28-CEA1-4057-C0C14AA4A5B2}"/>
              </a:ext>
            </a:extLst>
          </p:cNvPr>
          <p:cNvSpPr txBox="1"/>
          <p:nvPr/>
        </p:nvSpPr>
        <p:spPr>
          <a:xfrm>
            <a:off x="7382578" y="240633"/>
            <a:ext cx="668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GND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0754DF7-11D0-EE5F-ABB8-5F7308F1AB34}"/>
              </a:ext>
            </a:extLst>
          </p:cNvPr>
          <p:cNvSpPr/>
          <p:nvPr/>
        </p:nvSpPr>
        <p:spPr>
          <a:xfrm>
            <a:off x="7652084" y="693019"/>
            <a:ext cx="1674796" cy="5351646"/>
          </a:xfrm>
          <a:custGeom>
            <a:avLst/>
            <a:gdLst>
              <a:gd name="connsiteX0" fmla="*/ 837398 w 1674796"/>
              <a:gd name="connsiteY0" fmla="*/ 9625 h 5351646"/>
              <a:gd name="connsiteX1" fmla="*/ 1366788 w 1674796"/>
              <a:gd name="connsiteY1" fmla="*/ 0 h 5351646"/>
              <a:gd name="connsiteX2" fmla="*/ 1357162 w 1674796"/>
              <a:gd name="connsiteY2" fmla="*/ 394636 h 5351646"/>
              <a:gd name="connsiteX3" fmla="*/ 48127 w 1674796"/>
              <a:gd name="connsiteY3" fmla="*/ 404261 h 5351646"/>
              <a:gd name="connsiteX4" fmla="*/ 0 w 1674796"/>
              <a:gd name="connsiteY4" fmla="*/ 4523874 h 5351646"/>
              <a:gd name="connsiteX5" fmla="*/ 1665171 w 1674796"/>
              <a:gd name="connsiteY5" fmla="*/ 4514248 h 5351646"/>
              <a:gd name="connsiteX6" fmla="*/ 1674796 w 1674796"/>
              <a:gd name="connsiteY6" fmla="*/ 5351646 h 5351646"/>
              <a:gd name="connsiteX7" fmla="*/ 1674796 w 1674796"/>
              <a:gd name="connsiteY7" fmla="*/ 5351646 h 5351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74796" h="5351646">
                <a:moveTo>
                  <a:pt x="837398" y="9625"/>
                </a:moveTo>
                <a:lnTo>
                  <a:pt x="1366788" y="0"/>
                </a:lnTo>
                <a:lnTo>
                  <a:pt x="1357162" y="394636"/>
                </a:lnTo>
                <a:lnTo>
                  <a:pt x="48127" y="404261"/>
                </a:lnTo>
                <a:lnTo>
                  <a:pt x="0" y="4523874"/>
                </a:lnTo>
                <a:lnTo>
                  <a:pt x="1665171" y="4514248"/>
                </a:lnTo>
                <a:lnTo>
                  <a:pt x="1674796" y="5351646"/>
                </a:lnTo>
                <a:lnTo>
                  <a:pt x="1674796" y="5351646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514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1758EE5A-EEC4-316D-418D-3A63ECCEFE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8787" y="436648"/>
            <a:ext cx="10121900" cy="631069"/>
          </a:xfrm>
          <a:prstGeom prst="rect">
            <a:avLst/>
          </a:prstGeom>
        </p:spPr>
        <p:txBody>
          <a:bodyPr spcFirstLastPara="1" vert="horz" wrap="square" lIns="0" tIns="63626" rIns="0" bIns="0" rtlCol="0" anchor="ctr" anchorCtr="0">
            <a:spAutoFit/>
          </a:bodyPr>
          <a:lstStyle/>
          <a:p>
            <a:pPr marL="11206">
              <a:spcBef>
                <a:spcPts val="106"/>
              </a:spcBef>
            </a:pPr>
            <a:r>
              <a:rPr lang="en-US" sz="3600" dirty="0"/>
              <a:t>Activate </a:t>
            </a:r>
            <a:r>
              <a:rPr sz="3600" dirty="0"/>
              <a:t>Rows</a:t>
            </a:r>
            <a:r>
              <a:rPr sz="3600" spc="-35" dirty="0"/>
              <a:t> </a:t>
            </a:r>
            <a:r>
              <a:rPr sz="3600" dirty="0"/>
              <a:t>and</a:t>
            </a:r>
            <a:r>
              <a:rPr sz="3600" spc="-35" dirty="0"/>
              <a:t> </a:t>
            </a:r>
            <a:r>
              <a:rPr lang="en-US" sz="3600" spc="-35" dirty="0"/>
              <a:t>Test </a:t>
            </a:r>
            <a:r>
              <a:rPr sz="3600" spc="-9" dirty="0"/>
              <a:t>Columns</a:t>
            </a:r>
          </a:p>
        </p:txBody>
      </p:sp>
      <p:pic>
        <p:nvPicPr>
          <p:cNvPr id="5" name="object 8">
            <a:extLst>
              <a:ext uri="{FF2B5EF4-FFF2-40B4-BE49-F238E27FC236}">
                <a16:creationId xmlns:a16="http://schemas.microsoft.com/office/drawing/2014/main" id="{AD6BE5BD-8D36-AF5B-6FF8-5B1F44EADA3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2338" y="371182"/>
            <a:ext cx="4022738" cy="62027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852087-D1DE-4D0C-C026-A7FC76B34560}"/>
              </a:ext>
            </a:extLst>
          </p:cNvPr>
          <p:cNvSpPr txBox="1"/>
          <p:nvPr/>
        </p:nvSpPr>
        <p:spPr>
          <a:xfrm>
            <a:off x="0" y="1485082"/>
            <a:ext cx="7344076" cy="3101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4106" marR="222449" indent="-342900">
              <a:lnSpc>
                <a:spcPct val="102200"/>
              </a:lnSpc>
              <a:spcBef>
                <a:spcPts val="468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libri"/>
                <a:cs typeface="Calibri"/>
              </a:rPr>
              <a:t>Set one Column 1 to GND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others are 5V or open</a:t>
            </a:r>
          </a:p>
          <a:p>
            <a:pPr marL="354106" marR="222449" indent="-342900">
              <a:lnSpc>
                <a:spcPct val="102200"/>
              </a:lnSpc>
              <a:spcBef>
                <a:spcPts val="468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Read Row1, Row2, Row3, and Row4 to see if GND</a:t>
            </a:r>
          </a:p>
          <a:p>
            <a:pPr marL="682625" marR="222449" lvl="3" indent="-336550">
              <a:lnSpc>
                <a:spcPct val="102200"/>
              </a:lnSpc>
              <a:spcBef>
                <a:spcPts val="468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Row 1 = GND, then “1” is pressed</a:t>
            </a:r>
          </a:p>
          <a:p>
            <a:pPr marL="682625" marR="222449" lvl="3" indent="-336550">
              <a:lnSpc>
                <a:spcPct val="102200"/>
              </a:lnSpc>
              <a:spcBef>
                <a:spcPts val="468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Row 2 = GND, then “4” is pressed</a:t>
            </a:r>
          </a:p>
          <a:p>
            <a:pPr marL="682625" marR="222449" lvl="3" indent="-336550">
              <a:lnSpc>
                <a:spcPct val="102200"/>
              </a:lnSpc>
              <a:spcBef>
                <a:spcPts val="468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Row 3 = GND, then “7” is pressed</a:t>
            </a:r>
          </a:p>
          <a:p>
            <a:pPr marL="682625" marR="222449" lvl="3" indent="-336550">
              <a:lnSpc>
                <a:spcPct val="102200"/>
              </a:lnSpc>
              <a:spcBef>
                <a:spcPts val="468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Row 4 = GND, then “*” is pressed</a:t>
            </a:r>
          </a:p>
          <a:p>
            <a:pPr marL="682625" marR="222449" lvl="3" indent="-336550">
              <a:lnSpc>
                <a:spcPct val="102200"/>
              </a:lnSpc>
              <a:spcBef>
                <a:spcPts val="468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05904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29AF7957-F2DD-2BF4-C5C3-14578ADE6D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8787" y="436648"/>
            <a:ext cx="10121900" cy="631069"/>
          </a:xfrm>
          <a:prstGeom prst="rect">
            <a:avLst/>
          </a:prstGeom>
        </p:spPr>
        <p:txBody>
          <a:bodyPr spcFirstLastPara="1" vert="horz" wrap="square" lIns="0" tIns="63626" rIns="0" bIns="0" rtlCol="0" anchor="ctr" anchorCtr="0">
            <a:spAutoFit/>
          </a:bodyPr>
          <a:lstStyle/>
          <a:p>
            <a:pPr marL="11206">
              <a:spcBef>
                <a:spcPts val="106"/>
              </a:spcBef>
            </a:pPr>
            <a:r>
              <a:rPr lang="en-US" sz="3600" dirty="0"/>
              <a:t>Activate </a:t>
            </a:r>
            <a:r>
              <a:rPr sz="3600" dirty="0"/>
              <a:t>Rows</a:t>
            </a:r>
            <a:r>
              <a:rPr sz="3600" spc="-35" dirty="0"/>
              <a:t> </a:t>
            </a:r>
            <a:r>
              <a:rPr sz="3600" dirty="0"/>
              <a:t>and</a:t>
            </a:r>
            <a:r>
              <a:rPr sz="3600" spc="-35" dirty="0"/>
              <a:t> </a:t>
            </a:r>
            <a:r>
              <a:rPr lang="en-US" sz="3600" spc="-35" dirty="0"/>
              <a:t>Test </a:t>
            </a:r>
            <a:r>
              <a:rPr sz="3600" spc="-9" dirty="0"/>
              <a:t>Columns</a:t>
            </a:r>
          </a:p>
        </p:txBody>
      </p:sp>
      <p:pic>
        <p:nvPicPr>
          <p:cNvPr id="5" name="object 8">
            <a:extLst>
              <a:ext uri="{FF2B5EF4-FFF2-40B4-BE49-F238E27FC236}">
                <a16:creationId xmlns:a16="http://schemas.microsoft.com/office/drawing/2014/main" id="{31A9E402-1923-23AB-2CCA-F8F0F298134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2338" y="371182"/>
            <a:ext cx="4022738" cy="62027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AB85D4-8948-D1BD-B2AA-895D36723DB3}"/>
              </a:ext>
            </a:extLst>
          </p:cNvPr>
          <p:cNvSpPr txBox="1"/>
          <p:nvPr/>
        </p:nvSpPr>
        <p:spPr>
          <a:xfrm>
            <a:off x="0" y="1485082"/>
            <a:ext cx="7344076" cy="3541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4106" marR="222449" indent="-342900">
              <a:lnSpc>
                <a:spcPct val="102200"/>
              </a:lnSpc>
              <a:spcBef>
                <a:spcPts val="468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libri"/>
                <a:cs typeface="Calibri"/>
              </a:rPr>
              <a:t>Set one Column 1 to GND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others are 5V or open</a:t>
            </a:r>
          </a:p>
          <a:p>
            <a:pPr marL="354106" marR="222449" indent="-342900">
              <a:lnSpc>
                <a:spcPct val="102200"/>
              </a:lnSpc>
              <a:spcBef>
                <a:spcPts val="468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Read Row1, Row2, Row3, and Row4 to see if GND</a:t>
            </a:r>
          </a:p>
          <a:p>
            <a:pPr marL="682625" marR="222449" lvl="3" indent="-336550">
              <a:lnSpc>
                <a:spcPct val="102200"/>
              </a:lnSpc>
              <a:spcBef>
                <a:spcPts val="468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Row 1 = GND, then “1” is pressed</a:t>
            </a:r>
          </a:p>
          <a:p>
            <a:pPr marL="682625" marR="222449" lvl="3" indent="-336550">
              <a:lnSpc>
                <a:spcPct val="102200"/>
              </a:lnSpc>
              <a:spcBef>
                <a:spcPts val="468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Row 2 = GND, then “4” is pressed</a:t>
            </a:r>
          </a:p>
          <a:p>
            <a:pPr marL="682625" marR="222449" lvl="3" indent="-336550">
              <a:lnSpc>
                <a:spcPct val="102200"/>
              </a:lnSpc>
              <a:spcBef>
                <a:spcPts val="468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Row 3 = GND, then “7” is pressed</a:t>
            </a:r>
          </a:p>
          <a:p>
            <a:pPr marL="682625" marR="222449" lvl="3" indent="-336550">
              <a:lnSpc>
                <a:spcPct val="102200"/>
              </a:lnSpc>
              <a:spcBef>
                <a:spcPts val="468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Row 4 = GND, then “*” is pressed</a:t>
            </a:r>
          </a:p>
          <a:p>
            <a:pPr marL="682625" marR="222449" lvl="3" indent="-336550">
              <a:lnSpc>
                <a:spcPct val="102200"/>
              </a:lnSpc>
              <a:spcBef>
                <a:spcPts val="468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6075" marR="222449" lvl="3" indent="-346075">
              <a:lnSpc>
                <a:spcPct val="102200"/>
              </a:lnSpc>
              <a:spcBef>
                <a:spcPts val="468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libri"/>
                <a:cs typeface="Calibri"/>
              </a:rPr>
              <a:t>Update a new Column to GND and repeat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34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34EF89B-E5EF-B3C4-C799-1A8541989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87" y="371182"/>
            <a:ext cx="10121900" cy="762000"/>
          </a:xfrm>
        </p:spPr>
        <p:txBody>
          <a:bodyPr/>
          <a:lstStyle/>
          <a:p>
            <a:r>
              <a:rPr lang="en-US" sz="4000" dirty="0"/>
              <a:t>Embedded Systems Challenges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9D81B3-1EE5-B96D-A44B-EEDB49B80CF2}"/>
              </a:ext>
            </a:extLst>
          </p:cNvPr>
          <p:cNvSpPr txBox="1"/>
          <p:nvPr/>
        </p:nvSpPr>
        <p:spPr>
          <a:xfrm>
            <a:off x="498787" y="1435100"/>
            <a:ext cx="679384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latin typeface="Calibri" panose="020F0502020204030204" pitchFamily="34" charset="0"/>
                <a:cs typeface="Calibri" panose="020F0502020204030204" pitchFamily="34" charset="0"/>
              </a:rPr>
              <a:t>Small Size, Low Weight </a:t>
            </a:r>
          </a:p>
          <a:p>
            <a:pPr marL="342900" lvl="3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Hand­held electronics </a:t>
            </a:r>
          </a:p>
          <a:p>
            <a:pPr marL="342900" lvl="3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Transportation applications weight costs money </a:t>
            </a:r>
          </a:p>
          <a:p>
            <a:r>
              <a:rPr lang="en-US" sz="2000" b="1" u="sng" dirty="0">
                <a:latin typeface="Calibri" panose="020F0502020204030204" pitchFamily="34" charset="0"/>
                <a:cs typeface="Calibri" panose="020F0502020204030204" pitchFamily="34" charset="0"/>
              </a:rPr>
              <a:t>Low Power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Battery power for 8+ hours (laptops often last only 2 hours)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 cooling may limit power even if AC power available</a:t>
            </a:r>
          </a:p>
          <a:p>
            <a:r>
              <a:rPr lang="en-US" sz="2000" b="1" u="sng" dirty="0">
                <a:latin typeface="Calibri" panose="020F0502020204030204" pitchFamily="34" charset="0"/>
                <a:cs typeface="Calibri" panose="020F0502020204030204" pitchFamily="34" charset="0"/>
              </a:rPr>
              <a:t>Harsh environment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Heat, vibration, shock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Power fluctuations, RF interference, lightning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Water, corrosion, physical abuse </a:t>
            </a:r>
          </a:p>
          <a:p>
            <a:r>
              <a:rPr lang="en-US" sz="2000" b="1" u="sng" dirty="0">
                <a:latin typeface="Calibri" panose="020F0502020204030204" pitchFamily="34" charset="0"/>
                <a:cs typeface="Calibri" panose="020F0502020204030204" pitchFamily="34" charset="0"/>
              </a:rPr>
              <a:t>Safety-critical operation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Must function correctly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Must not function incorrectly </a:t>
            </a:r>
          </a:p>
          <a:p>
            <a:r>
              <a:rPr lang="en-US" sz="2000" b="1" u="sng" dirty="0">
                <a:latin typeface="Calibri" panose="020F0502020204030204" pitchFamily="34" charset="0"/>
                <a:cs typeface="Calibri" panose="020F0502020204030204" pitchFamily="34" charset="0"/>
              </a:rPr>
              <a:t>Extreme cost sensitivity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$0.05 adds up over 1,000,000 units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8" name="Picture 4" descr="Fitbit Charge 2 vs. Fitbit Alta HR">
            <a:extLst>
              <a:ext uri="{FF2B5EF4-FFF2-40B4-BE49-F238E27FC236}">
                <a16:creationId xmlns:a16="http://schemas.microsoft.com/office/drawing/2014/main" id="{77D6615F-78FE-D14E-0C38-1048C098C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 t="8518" r="52361" b="7037"/>
          <a:stretch/>
        </p:blipFill>
        <p:spPr bwMode="auto">
          <a:xfrm>
            <a:off x="7292635" y="241299"/>
            <a:ext cx="4899365" cy="637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9452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6DFEEDC-7A6A-C283-95E2-04332D7CC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 Crystal Display (LCD)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6FED2E-7294-DF79-C60C-D3784E1D43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465"/>
          <a:stretch/>
        </p:blipFill>
        <p:spPr>
          <a:xfrm>
            <a:off x="0" y="1356267"/>
            <a:ext cx="12192000" cy="5501733"/>
          </a:xfrm>
          <a:prstGeom prst="rect">
            <a:avLst/>
          </a:prstGeom>
        </p:spPr>
      </p:pic>
      <p:pic>
        <p:nvPicPr>
          <p:cNvPr id="2" name="object 3">
            <a:extLst>
              <a:ext uri="{FF2B5EF4-FFF2-40B4-BE49-F238E27FC236}">
                <a16:creationId xmlns:a16="http://schemas.microsoft.com/office/drawing/2014/main" id="{E56C6B6B-E30A-751A-4FBD-250DA22DD79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83424" y="3168349"/>
            <a:ext cx="4628180" cy="2173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7F182B-593D-514C-A4E5-F4E83D3AC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604" y="2210325"/>
            <a:ext cx="4908596" cy="2785779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73C86-DD37-1A07-6E99-A2817D1A9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</a:t>
            </a:r>
            <a:r>
              <a:rPr lang="en-US" spc="-13" dirty="0"/>
              <a:t> </a:t>
            </a:r>
            <a:r>
              <a:rPr lang="en-US" dirty="0"/>
              <a:t>the Hitachi</a:t>
            </a:r>
            <a:r>
              <a:rPr lang="en-US" spc="-13" dirty="0"/>
              <a:t> </a:t>
            </a:r>
            <a:r>
              <a:rPr lang="en-US" spc="-9" dirty="0"/>
              <a:t>HD44780 LCD Driver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88177-4813-0D59-ED12-B4BE0243AD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" y="1362075"/>
            <a:ext cx="10691707" cy="4972050"/>
          </a:xfrm>
        </p:spPr>
        <p:txBody>
          <a:bodyPr/>
          <a:lstStyle/>
          <a:p>
            <a:pPr marL="479425" indent="-479425">
              <a:spcBef>
                <a:spcPts val="4"/>
              </a:spcBef>
            </a:pPr>
            <a:r>
              <a:rPr lang="en-US" b="0" dirty="0">
                <a:latin typeface="Calibri"/>
                <a:cs typeface="Calibri"/>
              </a:rPr>
              <a:t>Extremely</a:t>
            </a:r>
            <a:r>
              <a:rPr lang="en-US" b="0" spc="22" dirty="0">
                <a:latin typeface="Calibri"/>
                <a:cs typeface="Calibri"/>
              </a:rPr>
              <a:t> </a:t>
            </a:r>
            <a:r>
              <a:rPr lang="en-US" b="0" spc="-9" dirty="0">
                <a:latin typeface="Calibri"/>
                <a:cs typeface="Calibri"/>
              </a:rPr>
              <a:t>common</a:t>
            </a:r>
            <a:endParaRPr lang="en-US" b="0" spc="-9" dirty="0"/>
          </a:p>
          <a:p>
            <a:pPr marL="479425" indent="-479425">
              <a:spcBef>
                <a:spcPts val="4"/>
              </a:spcBef>
              <a:tabLst>
                <a:tab pos="1547813" algn="l"/>
              </a:tabLst>
            </a:pPr>
            <a:r>
              <a:rPr lang="en-US" b="0" dirty="0">
                <a:latin typeface="Calibri"/>
                <a:cs typeface="Calibri"/>
              </a:rPr>
              <a:t>Alphanumeric</a:t>
            </a:r>
            <a:r>
              <a:rPr lang="en-US" b="0" spc="101" dirty="0">
                <a:latin typeface="Calibri"/>
                <a:cs typeface="Calibri"/>
              </a:rPr>
              <a:t> </a:t>
            </a:r>
            <a:r>
              <a:rPr lang="en-US" b="0" spc="-9" dirty="0">
                <a:latin typeface="Calibri"/>
                <a:cs typeface="Calibri"/>
              </a:rPr>
              <a:t>displays</a:t>
            </a:r>
          </a:p>
          <a:p>
            <a:pPr marL="479425" indent="-479425">
              <a:spcBef>
                <a:spcPts val="4"/>
              </a:spcBef>
            </a:pPr>
            <a:r>
              <a:rPr lang="en-US" sz="2400" b="0" dirty="0">
                <a:latin typeface="Calibri"/>
                <a:cs typeface="Calibri"/>
              </a:rPr>
              <a:t>1,2,4,8</a:t>
            </a:r>
            <a:r>
              <a:rPr lang="en-US" sz="2400" b="0" spc="13" dirty="0">
                <a:latin typeface="Calibri"/>
                <a:cs typeface="Calibri"/>
              </a:rPr>
              <a:t> </a:t>
            </a:r>
            <a:r>
              <a:rPr lang="en-US" sz="2400" b="0" dirty="0">
                <a:latin typeface="Calibri"/>
                <a:cs typeface="Calibri"/>
              </a:rPr>
              <a:t>rows</a:t>
            </a:r>
            <a:r>
              <a:rPr lang="en-US" sz="2400" b="0" spc="18" dirty="0">
                <a:latin typeface="Calibri"/>
                <a:cs typeface="Calibri"/>
              </a:rPr>
              <a:t> </a:t>
            </a:r>
            <a:r>
              <a:rPr lang="en-US" sz="2400" b="0" dirty="0">
                <a:latin typeface="Calibri"/>
                <a:cs typeface="Calibri"/>
              </a:rPr>
              <a:t>by</a:t>
            </a:r>
            <a:r>
              <a:rPr lang="en-US" sz="2400" b="0" spc="18" dirty="0">
                <a:latin typeface="Calibri"/>
                <a:cs typeface="Calibri"/>
              </a:rPr>
              <a:t> 16, </a:t>
            </a:r>
            <a:r>
              <a:rPr lang="en-US" sz="2400" b="0" dirty="0">
                <a:latin typeface="Calibri"/>
                <a:cs typeface="Calibri"/>
              </a:rPr>
              <a:t>32,</a:t>
            </a:r>
            <a:r>
              <a:rPr lang="en-US" sz="2400" b="0" spc="18" dirty="0">
                <a:latin typeface="Calibri"/>
                <a:cs typeface="Calibri"/>
              </a:rPr>
              <a:t> </a:t>
            </a:r>
            <a:r>
              <a:rPr lang="en-US" sz="2400" b="0" dirty="0">
                <a:latin typeface="Calibri"/>
                <a:cs typeface="Calibri"/>
              </a:rPr>
              <a:t>40,</a:t>
            </a:r>
            <a:r>
              <a:rPr lang="en-US" sz="2400" b="0" spc="18" dirty="0">
                <a:latin typeface="Calibri"/>
                <a:cs typeface="Calibri"/>
              </a:rPr>
              <a:t> </a:t>
            </a:r>
            <a:r>
              <a:rPr lang="en-US" sz="2400" b="0" dirty="0">
                <a:latin typeface="Calibri"/>
                <a:cs typeface="Calibri"/>
              </a:rPr>
              <a:t>80</a:t>
            </a:r>
            <a:r>
              <a:rPr lang="en-US" sz="2400" b="0" spc="18" dirty="0">
                <a:latin typeface="Calibri"/>
                <a:cs typeface="Calibri"/>
              </a:rPr>
              <a:t> </a:t>
            </a:r>
            <a:r>
              <a:rPr lang="en-US" sz="2400" b="0" dirty="0">
                <a:latin typeface="Calibri"/>
                <a:cs typeface="Calibri"/>
              </a:rPr>
              <a:t>columns</a:t>
            </a:r>
            <a:r>
              <a:rPr lang="en-US" sz="2400" b="0" spc="18" dirty="0">
                <a:latin typeface="Calibri"/>
                <a:cs typeface="Calibri"/>
              </a:rPr>
              <a:t> </a:t>
            </a:r>
            <a:r>
              <a:rPr lang="en-US" sz="2400" b="0" dirty="0">
                <a:latin typeface="Calibri"/>
                <a:cs typeface="Calibri"/>
              </a:rPr>
              <a:t>(1</a:t>
            </a:r>
            <a:r>
              <a:rPr lang="en-US" sz="2400" b="0" spc="18" dirty="0">
                <a:latin typeface="Calibri"/>
                <a:cs typeface="Calibri"/>
              </a:rPr>
              <a:t> </a:t>
            </a:r>
            <a:r>
              <a:rPr lang="en-US" sz="2400" b="0" dirty="0">
                <a:latin typeface="Calibri"/>
                <a:cs typeface="Calibri"/>
              </a:rPr>
              <a:t>character</a:t>
            </a:r>
            <a:r>
              <a:rPr lang="en-US" sz="2400" b="0" spc="18" dirty="0">
                <a:latin typeface="Calibri"/>
                <a:cs typeface="Calibri"/>
              </a:rPr>
              <a:t> </a:t>
            </a:r>
            <a:r>
              <a:rPr lang="en-US" sz="2400" b="0" dirty="0">
                <a:latin typeface="Calibri"/>
                <a:cs typeface="Calibri"/>
              </a:rPr>
              <a:t>per</a:t>
            </a:r>
            <a:r>
              <a:rPr lang="en-US" sz="2400" b="0" spc="18" dirty="0">
                <a:latin typeface="Calibri"/>
                <a:cs typeface="Calibri"/>
              </a:rPr>
              <a:t> </a:t>
            </a:r>
            <a:r>
              <a:rPr lang="en-US" sz="2400" b="0" spc="-9" dirty="0">
                <a:latin typeface="Calibri"/>
                <a:cs typeface="Calibri"/>
              </a:rPr>
              <a:t>position)</a:t>
            </a:r>
            <a:endParaRPr lang="en-US" b="0" spc="-9" dirty="0"/>
          </a:p>
          <a:p>
            <a:pPr marL="479425" indent="-479425">
              <a:spcBef>
                <a:spcPts val="4"/>
              </a:spcBef>
            </a:pPr>
            <a:r>
              <a:rPr lang="en-US" b="0" dirty="0">
                <a:latin typeface="Calibri"/>
                <a:cs typeface="Calibri"/>
              </a:rPr>
              <a:t>Handles</a:t>
            </a:r>
            <a:r>
              <a:rPr lang="en-US" b="0" spc="31" dirty="0">
                <a:latin typeface="Calibri"/>
                <a:cs typeface="Calibri"/>
              </a:rPr>
              <a:t> </a:t>
            </a:r>
            <a:r>
              <a:rPr lang="en-US" b="0" dirty="0">
                <a:latin typeface="Calibri"/>
                <a:cs typeface="Calibri"/>
              </a:rPr>
              <a:t>font</a:t>
            </a:r>
            <a:r>
              <a:rPr lang="en-US" b="0" spc="31" dirty="0">
                <a:latin typeface="Calibri"/>
                <a:cs typeface="Calibri"/>
              </a:rPr>
              <a:t> </a:t>
            </a:r>
            <a:r>
              <a:rPr lang="en-US" b="0" dirty="0">
                <a:latin typeface="Calibri"/>
                <a:cs typeface="Calibri"/>
              </a:rPr>
              <a:t>data:</a:t>
            </a:r>
            <a:r>
              <a:rPr lang="en-US" b="0" spc="31" dirty="0">
                <a:latin typeface="Calibri"/>
                <a:cs typeface="Calibri"/>
              </a:rPr>
              <a:t> </a:t>
            </a:r>
            <a:r>
              <a:rPr lang="en-US" b="0" dirty="0">
                <a:latin typeface="Calibri"/>
                <a:cs typeface="Calibri"/>
              </a:rPr>
              <a:t>ASCII,</a:t>
            </a:r>
            <a:r>
              <a:rPr lang="en-US" b="0" spc="35" dirty="0">
                <a:latin typeface="Calibri"/>
                <a:cs typeface="Calibri"/>
              </a:rPr>
              <a:t> </a:t>
            </a:r>
            <a:r>
              <a:rPr lang="en-US" b="0" dirty="0">
                <a:latin typeface="Calibri"/>
                <a:cs typeface="Calibri"/>
              </a:rPr>
              <a:t>Japanese</a:t>
            </a:r>
            <a:r>
              <a:rPr lang="en-US" b="0" spc="31" dirty="0">
                <a:latin typeface="Calibri"/>
                <a:cs typeface="Calibri"/>
              </a:rPr>
              <a:t> </a:t>
            </a:r>
            <a:r>
              <a:rPr lang="en-US" b="0" dirty="0">
                <a:latin typeface="Calibri"/>
                <a:cs typeface="Calibri"/>
              </a:rPr>
              <a:t>Kana,</a:t>
            </a:r>
            <a:r>
              <a:rPr lang="en-US" b="0" spc="31" dirty="0">
                <a:latin typeface="Calibri"/>
                <a:cs typeface="Calibri"/>
              </a:rPr>
              <a:t> </a:t>
            </a:r>
            <a:r>
              <a:rPr lang="en-US" b="0" dirty="0">
                <a:latin typeface="Calibri"/>
                <a:cs typeface="Calibri"/>
              </a:rPr>
              <a:t>some</a:t>
            </a:r>
            <a:r>
              <a:rPr lang="en-US" b="0" spc="31" dirty="0">
                <a:latin typeface="Calibri"/>
                <a:cs typeface="Calibri"/>
              </a:rPr>
              <a:t> </a:t>
            </a:r>
            <a:r>
              <a:rPr lang="en-US" b="0" spc="-9" dirty="0">
                <a:latin typeface="Calibri"/>
                <a:cs typeface="Calibri"/>
              </a:rPr>
              <a:t>symbols</a:t>
            </a:r>
            <a:endParaRPr lang="en-US" b="0" spc="-9" dirty="0"/>
          </a:p>
          <a:p>
            <a:pPr marL="479425" indent="-479425">
              <a:spcBef>
                <a:spcPts val="4"/>
              </a:spcBef>
            </a:pPr>
            <a:r>
              <a:rPr lang="en-US" b="0" dirty="0">
                <a:latin typeface="Calibri"/>
                <a:cs typeface="Calibri"/>
              </a:rPr>
              <a:t>Backlight</a:t>
            </a:r>
            <a:r>
              <a:rPr lang="en-US" b="0" spc="44" dirty="0">
                <a:latin typeface="Calibri"/>
                <a:cs typeface="Calibri"/>
              </a:rPr>
              <a:t> </a:t>
            </a:r>
            <a:r>
              <a:rPr lang="en-US" b="0" spc="-9" dirty="0">
                <a:latin typeface="Calibri"/>
                <a:cs typeface="Calibri"/>
              </a:rPr>
              <a:t>system</a:t>
            </a:r>
            <a:endParaRPr lang="en-US" b="0" spc="-9" dirty="0"/>
          </a:p>
          <a:p>
            <a:pPr marL="479425" indent="-479425">
              <a:spcBef>
                <a:spcPts val="4"/>
              </a:spcBef>
            </a:pPr>
            <a:r>
              <a:rPr lang="en-US" b="0" dirty="0">
                <a:latin typeface="Calibri"/>
                <a:cs typeface="Calibri"/>
              </a:rPr>
              <a:t>Selectable</a:t>
            </a:r>
            <a:r>
              <a:rPr lang="en-US" b="0" spc="22" dirty="0">
                <a:latin typeface="Calibri"/>
                <a:cs typeface="Calibri"/>
              </a:rPr>
              <a:t> </a:t>
            </a:r>
            <a:r>
              <a:rPr lang="en-US" b="0" dirty="0">
                <a:latin typeface="Calibri"/>
                <a:cs typeface="Calibri"/>
              </a:rPr>
              <a:t>4</a:t>
            </a:r>
            <a:r>
              <a:rPr lang="en-US" b="0" spc="22" dirty="0">
                <a:latin typeface="Calibri"/>
                <a:cs typeface="Calibri"/>
              </a:rPr>
              <a:t> </a:t>
            </a:r>
            <a:r>
              <a:rPr lang="en-US" b="0" dirty="0">
                <a:latin typeface="Calibri"/>
                <a:cs typeface="Calibri"/>
              </a:rPr>
              <a:t>or</a:t>
            </a:r>
            <a:r>
              <a:rPr lang="en-US" b="0" spc="22" dirty="0">
                <a:latin typeface="Calibri"/>
                <a:cs typeface="Calibri"/>
              </a:rPr>
              <a:t> </a:t>
            </a:r>
            <a:r>
              <a:rPr lang="en-US" b="0" dirty="0">
                <a:latin typeface="Calibri"/>
                <a:cs typeface="Calibri"/>
              </a:rPr>
              <a:t>8-bit</a:t>
            </a:r>
            <a:r>
              <a:rPr lang="en-US" b="0" spc="22" dirty="0">
                <a:latin typeface="Calibri"/>
                <a:cs typeface="Calibri"/>
              </a:rPr>
              <a:t> </a:t>
            </a:r>
            <a:r>
              <a:rPr lang="en-US" b="0" dirty="0">
                <a:latin typeface="Calibri"/>
                <a:cs typeface="Calibri"/>
              </a:rPr>
              <a:t>data</a:t>
            </a:r>
            <a:r>
              <a:rPr lang="en-US" b="0" spc="22" dirty="0">
                <a:latin typeface="Calibri"/>
                <a:cs typeface="Calibri"/>
              </a:rPr>
              <a:t> </a:t>
            </a:r>
            <a:r>
              <a:rPr lang="en-US" b="0" spc="-22" dirty="0">
                <a:latin typeface="Calibri"/>
                <a:cs typeface="Calibri"/>
              </a:rPr>
              <a:t>bus</a:t>
            </a:r>
          </a:p>
          <a:p>
            <a:pPr marL="479425" indent="-479425">
              <a:spcBef>
                <a:spcPts val="4"/>
              </a:spcBef>
            </a:pPr>
            <a:endParaRPr lang="en-US" b="0" spc="-22" dirty="0"/>
          </a:p>
          <a:p>
            <a:pPr marL="479425" indent="-479425">
              <a:spcBef>
                <a:spcPts val="4"/>
              </a:spcBef>
            </a:pPr>
            <a:r>
              <a:rPr lang="en-US" b="0" spc="-22" dirty="0">
                <a:latin typeface="Calibri"/>
                <a:cs typeface="Calibri"/>
              </a:rPr>
              <a:t>Very, very, very low power 					</a:t>
            </a:r>
            <a:r>
              <a:rPr lang="en-US" b="0" spc="-22" dirty="0"/>
              <a:t> 	                        </a:t>
            </a:r>
            <a:r>
              <a:rPr lang="en-US" b="0" spc="-22" dirty="0">
                <a:latin typeface="Calibri"/>
                <a:cs typeface="Calibri"/>
              </a:rPr>
              <a:t>without a backlight</a:t>
            </a:r>
          </a:p>
          <a:p>
            <a:endParaRPr lang="en-US" sz="3600" b="0" dirty="0"/>
          </a:p>
        </p:txBody>
      </p:sp>
      <p:pic>
        <p:nvPicPr>
          <p:cNvPr id="6" name="object 3">
            <a:extLst>
              <a:ext uri="{FF2B5EF4-FFF2-40B4-BE49-F238E27FC236}">
                <a16:creationId xmlns:a16="http://schemas.microsoft.com/office/drawing/2014/main" id="{5DF5379D-D802-430F-47A9-AF3BA920190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88805" y="3429000"/>
            <a:ext cx="7303195" cy="3429000"/>
          </a:xfrm>
          <a:prstGeom prst="rect">
            <a:avLst/>
          </a:prstGeom>
        </p:spPr>
      </p:pic>
      <p:pic>
        <p:nvPicPr>
          <p:cNvPr id="2050" name="Picture 2" descr="Potato Clock Photograph by Science Photo Library">
            <a:extLst>
              <a:ext uri="{FF2B5EF4-FFF2-40B4-BE49-F238E27FC236}">
                <a16:creationId xmlns:a16="http://schemas.microsoft.com/office/drawing/2014/main" id="{A8C5C389-60BF-A328-0256-462E675897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1" t="7639" r="12222" b="16945"/>
          <a:stretch/>
        </p:blipFill>
        <p:spPr bwMode="auto">
          <a:xfrm>
            <a:off x="2020958" y="4695824"/>
            <a:ext cx="2018827" cy="216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8824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8D494AA-DDBC-9E90-A30D-62FBEE03E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0417" y="1630299"/>
            <a:ext cx="6230112" cy="4972050"/>
          </a:xfrm>
        </p:spPr>
        <p:txBody>
          <a:bodyPr/>
          <a:lstStyle/>
          <a:p>
            <a:pPr marL="479425" marR="1173318" indent="-479425">
              <a:lnSpc>
                <a:spcPct val="122600"/>
              </a:lnSpc>
              <a:spcBef>
                <a:spcPts val="79"/>
              </a:spcBef>
            </a:pPr>
            <a:r>
              <a:rPr lang="en-US" b="0" dirty="0">
                <a:latin typeface="Calibri"/>
                <a:cs typeface="Calibri"/>
              </a:rPr>
              <a:t>RS (Register Select)</a:t>
            </a:r>
          </a:p>
          <a:p>
            <a:pPr marL="936625" marR="1173318" lvl="1" indent="-479425">
              <a:lnSpc>
                <a:spcPct val="122600"/>
              </a:lnSpc>
              <a:spcBef>
                <a:spcPts val="79"/>
              </a:spcBef>
            </a:pPr>
            <a:r>
              <a:rPr lang="en-US" sz="2400" dirty="0"/>
              <a:t>RS = LO to send Commands</a:t>
            </a:r>
          </a:p>
          <a:p>
            <a:pPr marL="936625" marR="1173318" lvl="1" indent="-479425">
              <a:lnSpc>
                <a:spcPct val="122600"/>
              </a:lnSpc>
              <a:spcBef>
                <a:spcPts val="79"/>
              </a:spcBef>
            </a:pPr>
            <a:r>
              <a:rPr lang="en-US" sz="2400" dirty="0">
                <a:latin typeface="Calibri"/>
                <a:cs typeface="Calibri"/>
              </a:rPr>
              <a:t>RS = HI to send Data </a:t>
            </a:r>
          </a:p>
          <a:p>
            <a:pPr marL="479425" marR="1173318" indent="-479425">
              <a:lnSpc>
                <a:spcPct val="122600"/>
              </a:lnSpc>
              <a:spcBef>
                <a:spcPts val="79"/>
              </a:spcBef>
            </a:pPr>
            <a:r>
              <a:rPr lang="en-US" b="0" dirty="0"/>
              <a:t>R/W (Read or Write)</a:t>
            </a:r>
          </a:p>
          <a:p>
            <a:pPr marL="936625" marR="1173318" lvl="1" indent="-479425">
              <a:lnSpc>
                <a:spcPct val="122600"/>
              </a:lnSpc>
              <a:spcBef>
                <a:spcPts val="79"/>
              </a:spcBef>
            </a:pPr>
            <a:r>
              <a:rPr lang="en-US" sz="2400" dirty="0"/>
              <a:t>Pull to GND to Write data</a:t>
            </a:r>
          </a:p>
          <a:p>
            <a:pPr marL="479425" marR="1173318" indent="-479425">
              <a:lnSpc>
                <a:spcPct val="122600"/>
              </a:lnSpc>
              <a:spcBef>
                <a:spcPts val="79"/>
              </a:spcBef>
            </a:pPr>
            <a:r>
              <a:rPr lang="en-US" b="0" dirty="0">
                <a:latin typeface="Calibri"/>
                <a:cs typeface="Calibri"/>
              </a:rPr>
              <a:t>E (Clock Enable on falling edge)</a:t>
            </a:r>
          </a:p>
          <a:p>
            <a:pPr marL="479425" marR="1173318" indent="-479425">
              <a:lnSpc>
                <a:spcPct val="122600"/>
              </a:lnSpc>
              <a:spcBef>
                <a:spcPts val="79"/>
              </a:spcBef>
            </a:pPr>
            <a:r>
              <a:rPr lang="en-US" b="0" dirty="0"/>
              <a:t>Data bus is 4-bit or 8-bits</a:t>
            </a:r>
          </a:p>
          <a:p>
            <a:pPr marL="479425" marR="1173318" indent="-479425">
              <a:lnSpc>
                <a:spcPct val="122600"/>
              </a:lnSpc>
              <a:spcBef>
                <a:spcPts val="79"/>
              </a:spcBef>
            </a:pPr>
            <a:endParaRPr lang="en-US" sz="1200" b="0" dirty="0">
              <a:latin typeface="Calibri"/>
              <a:cs typeface="Calibri"/>
            </a:endParaRPr>
          </a:p>
          <a:p>
            <a:pPr marL="479425" marR="1173318" indent="-479425">
              <a:lnSpc>
                <a:spcPct val="122600"/>
              </a:lnSpc>
              <a:spcBef>
                <a:spcPts val="79"/>
              </a:spcBef>
            </a:pPr>
            <a:r>
              <a:rPr lang="en-US" b="0" dirty="0"/>
              <a:t>Other pins for contrast and backlighting</a:t>
            </a:r>
            <a:endParaRPr lang="en-US" b="0" dirty="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 rotWithShape="1">
          <a:blip r:embed="rId2" cstate="print"/>
          <a:srcRect b="6784"/>
          <a:stretch/>
        </p:blipFill>
        <p:spPr>
          <a:xfrm>
            <a:off x="5199253" y="435678"/>
            <a:ext cx="6808597" cy="6242934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647541A2-6B3E-BFED-4607-AE8CD39A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025" y="435678"/>
            <a:ext cx="10122791" cy="762000"/>
          </a:xfrm>
        </p:spPr>
        <p:txBody>
          <a:bodyPr/>
          <a:lstStyle/>
          <a:p>
            <a:r>
              <a:rPr lang="en-US" dirty="0"/>
              <a:t>Using</a:t>
            </a:r>
            <a:r>
              <a:rPr lang="en-US" spc="-13" dirty="0"/>
              <a:t> </a:t>
            </a:r>
            <a:r>
              <a:rPr lang="en-US" dirty="0"/>
              <a:t>the Hitachi</a:t>
            </a:r>
            <a:r>
              <a:rPr lang="en-US" spc="-13" dirty="0"/>
              <a:t> </a:t>
            </a:r>
            <a:br>
              <a:rPr lang="en-US" spc="-13" dirty="0"/>
            </a:br>
            <a:r>
              <a:rPr lang="en-US" spc="-9" dirty="0"/>
              <a:t>HD44780 LCD Driver</a:t>
            </a:r>
            <a:endParaRPr lang="en-US" dirty="0"/>
          </a:p>
        </p:txBody>
      </p:sp>
      <p:sp>
        <p:nvSpPr>
          <p:cNvPr id="19" name="object 7">
            <a:extLst>
              <a:ext uri="{FF2B5EF4-FFF2-40B4-BE49-F238E27FC236}">
                <a16:creationId xmlns:a16="http://schemas.microsoft.com/office/drawing/2014/main" id="{511C4AFC-602B-4C2C-0E8F-BF5F6BC676CA}"/>
              </a:ext>
            </a:extLst>
          </p:cNvPr>
          <p:cNvSpPr/>
          <p:nvPr/>
        </p:nvSpPr>
        <p:spPr>
          <a:xfrm>
            <a:off x="1182135" y="3123529"/>
            <a:ext cx="160244" cy="0"/>
          </a:xfrm>
          <a:custGeom>
            <a:avLst/>
            <a:gdLst/>
            <a:ahLst/>
            <a:cxnLst/>
            <a:rect l="l" t="t" r="r" b="b"/>
            <a:pathLst>
              <a:path w="181610">
                <a:moveTo>
                  <a:pt x="0" y="0"/>
                </a:moveTo>
                <a:lnTo>
                  <a:pt x="181481" y="0"/>
                </a:lnTo>
              </a:path>
            </a:pathLst>
          </a:custGeom>
          <a:ln w="20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5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35153" y="405064"/>
            <a:ext cx="5917017" cy="638239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9713546" y="6532040"/>
            <a:ext cx="184784" cy="146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800" b="1" i="0">
                <a:solidFill>
                  <a:schemeClr val="tx1"/>
                </a:solidFill>
                <a:latin typeface="Arial Narrow"/>
                <a:cs typeface="Arial Narrow"/>
              </a:defRPr>
            </a:lvl1pPr>
          </a:lstStyle>
          <a:p>
            <a:pPr marL="38100">
              <a:spcBef>
                <a:spcPts val="70"/>
              </a:spcBef>
            </a:pPr>
            <a:fld id="{81D60167-4931-47E6-BA6A-407CBD079E47}" type="slidenum">
              <a:rPr lang="en-US" spc="-25" smtClean="0"/>
              <a:pPr marL="38100">
                <a:spcBef>
                  <a:spcPts val="70"/>
                </a:spcBef>
              </a:pPr>
              <a:t>93</a:t>
            </a:fld>
            <a:endParaRPr spc="-22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ACD0FD1-3537-7A7B-43D1-77EE7C257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434975"/>
            <a:ext cx="10121900" cy="762000"/>
          </a:xfrm>
        </p:spPr>
        <p:txBody>
          <a:bodyPr/>
          <a:lstStyle/>
          <a:p>
            <a:r>
              <a:rPr lang="en-US" dirty="0"/>
              <a:t>Initializing</a:t>
            </a:r>
            <a:r>
              <a:rPr lang="en-US" spc="-13" dirty="0"/>
              <a:t> </a:t>
            </a:r>
            <a:r>
              <a:rPr lang="en-US" dirty="0"/>
              <a:t>the Hitachi</a:t>
            </a:r>
            <a:r>
              <a:rPr lang="en-US" spc="-13" dirty="0"/>
              <a:t> </a:t>
            </a:r>
            <a:br>
              <a:rPr lang="en-US" spc="-13" dirty="0"/>
            </a:br>
            <a:r>
              <a:rPr lang="en-US" spc="-9" dirty="0"/>
              <a:t>HD44780 LCD Driver</a:t>
            </a:r>
            <a:endParaRPr lang="en-US" dirty="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67455E44-BDA8-48DA-66FF-55881E52E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0417" y="1630299"/>
            <a:ext cx="5449823" cy="4972050"/>
          </a:xfrm>
        </p:spPr>
        <p:txBody>
          <a:bodyPr/>
          <a:lstStyle/>
          <a:p>
            <a:pPr marL="479425" marR="129995" indent="-479425">
              <a:lnSpc>
                <a:spcPct val="102200"/>
              </a:lnSpc>
              <a:spcBef>
                <a:spcPts val="66"/>
              </a:spcBef>
            </a:pPr>
            <a:r>
              <a:rPr lang="en-US" sz="2400" b="0" dirty="0">
                <a:latin typeface="Calibri"/>
                <a:cs typeface="Calibri"/>
              </a:rPr>
              <a:t>After</a:t>
            </a:r>
            <a:r>
              <a:rPr lang="en-US" sz="2400" b="0" spc="35" dirty="0">
                <a:latin typeface="Calibri"/>
                <a:cs typeface="Calibri"/>
              </a:rPr>
              <a:t> </a:t>
            </a:r>
            <a:r>
              <a:rPr lang="en-US" sz="2400" b="0" spc="-9" dirty="0">
                <a:latin typeface="Calibri"/>
                <a:cs typeface="Calibri"/>
              </a:rPr>
              <a:t>power-</a:t>
            </a:r>
            <a:r>
              <a:rPr lang="en-US" sz="2400" b="0" dirty="0">
                <a:latin typeface="Calibri"/>
                <a:cs typeface="Calibri"/>
              </a:rPr>
              <a:t>on,</a:t>
            </a:r>
            <a:r>
              <a:rPr lang="en-US" sz="2400" b="0" spc="35" dirty="0">
                <a:latin typeface="Calibri"/>
                <a:cs typeface="Calibri"/>
              </a:rPr>
              <a:t> </a:t>
            </a:r>
            <a:r>
              <a:rPr lang="en-US" sz="2400" b="0" dirty="0">
                <a:latin typeface="Calibri"/>
                <a:cs typeface="Calibri"/>
              </a:rPr>
              <a:t>several</a:t>
            </a:r>
            <a:r>
              <a:rPr lang="en-US" sz="2400" b="0" spc="40" dirty="0">
                <a:latin typeface="Calibri"/>
                <a:cs typeface="Calibri"/>
              </a:rPr>
              <a:t> </a:t>
            </a:r>
            <a:r>
              <a:rPr lang="en-US" sz="2400" b="0" dirty="0">
                <a:latin typeface="Calibri"/>
                <a:cs typeface="Calibri"/>
              </a:rPr>
              <a:t>commands</a:t>
            </a:r>
            <a:r>
              <a:rPr lang="en-US" sz="2400" b="0" spc="35" dirty="0">
                <a:latin typeface="Calibri"/>
                <a:cs typeface="Calibri"/>
              </a:rPr>
              <a:t> </a:t>
            </a:r>
            <a:r>
              <a:rPr lang="en-US" sz="2400" b="0" spc="-22" dirty="0">
                <a:latin typeface="Calibri"/>
                <a:cs typeface="Calibri"/>
              </a:rPr>
              <a:t>get </a:t>
            </a:r>
            <a:r>
              <a:rPr lang="en-US" sz="2400" b="0" dirty="0">
                <a:latin typeface="Calibri"/>
                <a:cs typeface="Calibri"/>
              </a:rPr>
              <a:t>written</a:t>
            </a:r>
            <a:r>
              <a:rPr lang="en-US" sz="2400" b="0" spc="9" dirty="0">
                <a:latin typeface="Calibri"/>
                <a:cs typeface="Calibri"/>
              </a:rPr>
              <a:t> </a:t>
            </a:r>
            <a:r>
              <a:rPr lang="en-US" sz="2400" b="0" dirty="0">
                <a:latin typeface="Calibri"/>
                <a:cs typeface="Calibri"/>
              </a:rPr>
              <a:t>to</a:t>
            </a:r>
            <a:r>
              <a:rPr lang="en-US" sz="2400" b="0" spc="9" dirty="0">
                <a:latin typeface="Calibri"/>
                <a:cs typeface="Calibri"/>
              </a:rPr>
              <a:t> </a:t>
            </a:r>
            <a:r>
              <a:rPr lang="en-US" sz="2400" b="0" dirty="0">
                <a:latin typeface="Calibri"/>
                <a:cs typeface="Calibri"/>
              </a:rPr>
              <a:t>initialize</a:t>
            </a:r>
            <a:r>
              <a:rPr lang="en-US" sz="2400" b="0" spc="9" dirty="0">
                <a:latin typeface="Calibri"/>
                <a:cs typeface="Calibri"/>
              </a:rPr>
              <a:t> </a:t>
            </a:r>
            <a:r>
              <a:rPr lang="en-US" sz="2400" b="0" dirty="0">
                <a:latin typeface="Calibri"/>
                <a:cs typeface="Calibri"/>
              </a:rPr>
              <a:t>the</a:t>
            </a:r>
            <a:r>
              <a:rPr lang="en-US" sz="2400" b="0" spc="9" dirty="0">
                <a:latin typeface="Calibri"/>
                <a:cs typeface="Calibri"/>
              </a:rPr>
              <a:t> </a:t>
            </a:r>
            <a:r>
              <a:rPr lang="en-US" sz="2400" b="0" spc="-9" dirty="0">
                <a:latin typeface="Calibri"/>
                <a:cs typeface="Calibri"/>
              </a:rPr>
              <a:t>device</a:t>
            </a:r>
          </a:p>
          <a:p>
            <a:pPr marL="479425" marR="129995" indent="-479425">
              <a:lnSpc>
                <a:spcPct val="102200"/>
              </a:lnSpc>
              <a:spcBef>
                <a:spcPts val="66"/>
              </a:spcBef>
            </a:pPr>
            <a:endParaRPr lang="en-US" sz="2400" b="0" dirty="0">
              <a:latin typeface="Calibri"/>
              <a:cs typeface="Calibri"/>
            </a:endParaRPr>
          </a:p>
          <a:p>
            <a:pPr marL="479425" marR="4483" indent="-479425">
              <a:lnSpc>
                <a:spcPct val="102200"/>
              </a:lnSpc>
              <a:spcBef>
                <a:spcPts val="424"/>
              </a:spcBef>
            </a:pPr>
            <a:r>
              <a:rPr lang="en-US" sz="2400" b="0" dirty="0">
                <a:latin typeface="Calibri"/>
                <a:cs typeface="Calibri"/>
              </a:rPr>
              <a:t>Several</a:t>
            </a:r>
            <a:r>
              <a:rPr lang="en-US" sz="2400" b="0" spc="18" dirty="0">
                <a:latin typeface="Calibri"/>
                <a:cs typeface="Calibri"/>
              </a:rPr>
              <a:t> </a:t>
            </a:r>
            <a:r>
              <a:rPr lang="en-US" sz="2400" b="0" dirty="0">
                <a:latin typeface="Calibri"/>
                <a:cs typeface="Calibri"/>
              </a:rPr>
              <a:t>timed</a:t>
            </a:r>
            <a:r>
              <a:rPr lang="en-US" sz="2400" b="0" spc="22" dirty="0">
                <a:latin typeface="Calibri"/>
                <a:cs typeface="Calibri"/>
              </a:rPr>
              <a:t> </a:t>
            </a:r>
            <a:r>
              <a:rPr lang="en-US" sz="2400" b="0" dirty="0">
                <a:latin typeface="Calibri"/>
                <a:cs typeface="Calibri"/>
              </a:rPr>
              <a:t>waits</a:t>
            </a:r>
            <a:r>
              <a:rPr lang="en-US" sz="2400" b="0" spc="18" dirty="0">
                <a:latin typeface="Calibri"/>
                <a:cs typeface="Calibri"/>
              </a:rPr>
              <a:t> </a:t>
            </a:r>
            <a:r>
              <a:rPr lang="en-US" sz="2400" b="0" dirty="0">
                <a:latin typeface="Calibri"/>
                <a:cs typeface="Calibri"/>
              </a:rPr>
              <a:t>are</a:t>
            </a:r>
            <a:r>
              <a:rPr lang="en-US" sz="2400" b="0" spc="22" dirty="0">
                <a:latin typeface="Calibri"/>
                <a:cs typeface="Calibri"/>
              </a:rPr>
              <a:t> </a:t>
            </a:r>
            <a:r>
              <a:rPr lang="en-US" sz="2400" b="0" dirty="0">
                <a:latin typeface="Calibri"/>
                <a:cs typeface="Calibri"/>
              </a:rPr>
              <a:t>required</a:t>
            </a:r>
            <a:r>
              <a:rPr lang="en-US" sz="2400" b="0" spc="18" dirty="0">
                <a:latin typeface="Calibri"/>
                <a:cs typeface="Calibri"/>
              </a:rPr>
              <a:t>              </a:t>
            </a:r>
            <a:r>
              <a:rPr lang="en-US" sz="2400" b="0" spc="-22" dirty="0">
                <a:latin typeface="Calibri"/>
                <a:cs typeface="Calibri"/>
              </a:rPr>
              <a:t>to </a:t>
            </a:r>
            <a:r>
              <a:rPr lang="en-US" sz="2400" b="0" dirty="0">
                <a:latin typeface="Calibri"/>
                <a:cs typeface="Calibri"/>
              </a:rPr>
              <a:t>allow</a:t>
            </a:r>
            <a:r>
              <a:rPr lang="en-US" sz="2400" b="0" spc="22" dirty="0">
                <a:latin typeface="Calibri"/>
                <a:cs typeface="Calibri"/>
              </a:rPr>
              <a:t> </a:t>
            </a:r>
            <a:r>
              <a:rPr lang="en-US" sz="2400" b="0" dirty="0">
                <a:latin typeface="Calibri"/>
                <a:cs typeface="Calibri"/>
              </a:rPr>
              <a:t>the</a:t>
            </a:r>
            <a:r>
              <a:rPr lang="en-US" sz="2400" b="0" spc="26" dirty="0">
                <a:latin typeface="Calibri"/>
                <a:cs typeface="Calibri"/>
              </a:rPr>
              <a:t> </a:t>
            </a:r>
            <a:r>
              <a:rPr lang="en-US" sz="2400" b="0" dirty="0">
                <a:latin typeface="Calibri"/>
                <a:cs typeface="Calibri"/>
              </a:rPr>
              <a:t>controller</a:t>
            </a:r>
            <a:r>
              <a:rPr lang="en-US" sz="2400" b="0" spc="26" dirty="0">
                <a:latin typeface="Calibri"/>
                <a:cs typeface="Calibri"/>
              </a:rPr>
              <a:t> </a:t>
            </a:r>
            <a:r>
              <a:rPr lang="en-US" sz="2400" b="0" dirty="0">
                <a:latin typeface="Calibri"/>
                <a:cs typeface="Calibri"/>
              </a:rPr>
              <a:t>to</a:t>
            </a:r>
            <a:r>
              <a:rPr lang="en-US" sz="2400" b="0" spc="26" dirty="0">
                <a:latin typeface="Calibri"/>
                <a:cs typeface="Calibri"/>
              </a:rPr>
              <a:t> </a:t>
            </a:r>
            <a:r>
              <a:rPr lang="en-US" sz="2400" b="0" dirty="0">
                <a:latin typeface="Calibri"/>
                <a:cs typeface="Calibri"/>
              </a:rPr>
              <a:t>do</a:t>
            </a:r>
            <a:r>
              <a:rPr lang="en-US" sz="2400" b="0" spc="26" dirty="0">
                <a:latin typeface="Calibri"/>
                <a:cs typeface="Calibri"/>
              </a:rPr>
              <a:t>                  </a:t>
            </a:r>
            <a:r>
              <a:rPr lang="en-US" sz="2400" b="0" dirty="0">
                <a:latin typeface="Calibri"/>
                <a:cs typeface="Calibri"/>
              </a:rPr>
              <a:t>its</a:t>
            </a:r>
            <a:r>
              <a:rPr lang="en-US" sz="2400" b="0" spc="26" dirty="0">
                <a:latin typeface="Calibri"/>
                <a:cs typeface="Calibri"/>
              </a:rPr>
              <a:t> </a:t>
            </a:r>
            <a:r>
              <a:rPr lang="en-US" sz="2400" b="0" spc="-9" dirty="0">
                <a:latin typeface="Calibri"/>
                <a:cs typeface="Calibri"/>
              </a:rPr>
              <a:t>power-</a:t>
            </a:r>
            <a:r>
              <a:rPr lang="en-US" sz="2400" b="0" spc="-22" dirty="0">
                <a:latin typeface="Calibri"/>
                <a:cs typeface="Calibri"/>
              </a:rPr>
              <a:t>on </a:t>
            </a:r>
            <a:r>
              <a:rPr lang="en-US" sz="2400" b="0" spc="-18" dirty="0">
                <a:latin typeface="Calibri"/>
                <a:cs typeface="Calibri"/>
              </a:rPr>
              <a:t>work</a:t>
            </a:r>
            <a:endParaRPr lang="en-US" sz="2400" b="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9ABDA12-7274-BDFC-65CC-CAC12A29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Interface to the </a:t>
            </a:r>
            <a:br>
              <a:rPr lang="en-US" dirty="0"/>
            </a:br>
            <a:r>
              <a:rPr lang="en-US" dirty="0"/>
              <a:t>HD44780 LCD Driver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6B0929-7DCC-3263-B7AF-458FE72C0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376" y="237744"/>
            <a:ext cx="5685624" cy="6419088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843C4D7-B592-CC8B-4D61-DF4F1381D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0417" y="1630299"/>
            <a:ext cx="5900927" cy="4972050"/>
          </a:xfrm>
        </p:spPr>
        <p:txBody>
          <a:bodyPr/>
          <a:lstStyle/>
          <a:p>
            <a:pPr marL="479425" indent="-479425">
              <a:spcBef>
                <a:spcPts val="115"/>
              </a:spcBef>
            </a:pPr>
            <a:r>
              <a:rPr lang="en-US" b="0" dirty="0">
                <a:latin typeface="Calibri"/>
                <a:cs typeface="Calibri"/>
              </a:rPr>
              <a:t>Using</a:t>
            </a:r>
            <a:r>
              <a:rPr lang="en-US" b="0" spc="13" dirty="0">
                <a:latin typeface="Calibri"/>
                <a:cs typeface="Calibri"/>
              </a:rPr>
              <a:t> </a:t>
            </a:r>
            <a:r>
              <a:rPr lang="en-US" b="0" dirty="0">
                <a:latin typeface="Calibri"/>
                <a:cs typeface="Calibri"/>
              </a:rPr>
              <a:t>the</a:t>
            </a:r>
            <a:r>
              <a:rPr lang="en-US" b="0" spc="18" dirty="0">
                <a:latin typeface="Calibri"/>
                <a:cs typeface="Calibri"/>
              </a:rPr>
              <a:t> </a:t>
            </a:r>
            <a:r>
              <a:rPr lang="en-US" b="0" dirty="0">
                <a:latin typeface="Calibri"/>
                <a:cs typeface="Calibri"/>
              </a:rPr>
              <a:t>HD44780</a:t>
            </a:r>
            <a:r>
              <a:rPr lang="en-US" b="0" spc="18" dirty="0">
                <a:latin typeface="Calibri"/>
                <a:cs typeface="Calibri"/>
              </a:rPr>
              <a:t> </a:t>
            </a:r>
            <a:r>
              <a:rPr lang="en-US" b="0" dirty="0">
                <a:latin typeface="Calibri"/>
                <a:cs typeface="Calibri"/>
              </a:rPr>
              <a:t>uses</a:t>
            </a:r>
            <a:r>
              <a:rPr lang="en-US" b="0" spc="18" dirty="0">
                <a:latin typeface="Calibri"/>
                <a:cs typeface="Calibri"/>
              </a:rPr>
              <a:t> </a:t>
            </a:r>
            <a:r>
              <a:rPr lang="en-US" b="0" dirty="0">
                <a:latin typeface="Calibri"/>
                <a:cs typeface="Calibri"/>
              </a:rPr>
              <a:t>7</a:t>
            </a:r>
            <a:r>
              <a:rPr lang="en-US" b="0" spc="18" dirty="0">
                <a:latin typeface="Calibri"/>
                <a:cs typeface="Calibri"/>
              </a:rPr>
              <a:t> </a:t>
            </a:r>
            <a:r>
              <a:rPr lang="en-US" b="0" dirty="0">
                <a:latin typeface="Calibri"/>
                <a:cs typeface="Calibri"/>
              </a:rPr>
              <a:t>/</a:t>
            </a:r>
            <a:r>
              <a:rPr lang="en-US" b="0" spc="13" dirty="0">
                <a:latin typeface="Calibri"/>
                <a:cs typeface="Calibri"/>
              </a:rPr>
              <a:t> </a:t>
            </a:r>
            <a:r>
              <a:rPr lang="en-US" b="0" dirty="0">
                <a:latin typeface="Calibri"/>
                <a:cs typeface="Calibri"/>
              </a:rPr>
              <a:t>11</a:t>
            </a:r>
            <a:r>
              <a:rPr lang="en-US" b="0" spc="18" dirty="0">
                <a:latin typeface="Calibri"/>
                <a:cs typeface="Calibri"/>
              </a:rPr>
              <a:t> </a:t>
            </a:r>
            <a:r>
              <a:rPr lang="en-US" b="0" spc="-18" dirty="0">
                <a:latin typeface="Calibri"/>
                <a:cs typeface="Calibri"/>
              </a:rPr>
              <a:t>pins</a:t>
            </a:r>
            <a:endParaRPr lang="en-US" b="0" dirty="0">
              <a:latin typeface="Calibri"/>
              <a:cs typeface="Calibri"/>
            </a:endParaRPr>
          </a:p>
          <a:p>
            <a:pPr marL="479425" indent="-479425">
              <a:spcBef>
                <a:spcPts val="31"/>
              </a:spcBef>
            </a:pPr>
            <a:endParaRPr lang="en-US" b="0" dirty="0">
              <a:latin typeface="Calibri"/>
              <a:cs typeface="Calibri"/>
            </a:endParaRPr>
          </a:p>
          <a:p>
            <a:pPr marL="479425" indent="-479425"/>
            <a:r>
              <a:rPr lang="en-US" b="0" dirty="0"/>
              <a:t>Can use a “</a:t>
            </a:r>
            <a:r>
              <a:rPr lang="en-US" b="0" dirty="0" err="1"/>
              <a:t>boosterpack</a:t>
            </a:r>
            <a:r>
              <a:rPr lang="en-US" b="0" dirty="0"/>
              <a:t>” between your microcontroller and the HD44780 </a:t>
            </a:r>
          </a:p>
          <a:p>
            <a:pPr marL="800679" lvl="1" indent="-249344">
              <a:spcBef>
                <a:spcPts val="468"/>
              </a:spcBef>
              <a:buSzPct val="110256"/>
              <a:buFont typeface="Trebuchet MS"/>
              <a:buChar char="▪"/>
              <a:tabLst>
                <a:tab pos="343479" algn="l"/>
              </a:tabLst>
            </a:pPr>
            <a:r>
              <a:rPr lang="en-US" sz="2400" b="0" dirty="0">
                <a:latin typeface="Calibri"/>
                <a:cs typeface="Calibri"/>
              </a:rPr>
              <a:t>TI's</a:t>
            </a:r>
            <a:r>
              <a:rPr lang="en-US" sz="2400" b="0" spc="26" dirty="0">
                <a:latin typeface="Calibri"/>
                <a:cs typeface="Calibri"/>
              </a:rPr>
              <a:t> </a:t>
            </a:r>
            <a:r>
              <a:rPr lang="en-US" sz="2400" b="0" spc="-9" dirty="0">
                <a:latin typeface="Calibri"/>
                <a:cs typeface="Calibri"/>
              </a:rPr>
              <a:t>PCF8574 (I2C)</a:t>
            </a:r>
            <a:endParaRPr lang="en-US" sz="2400" b="0" dirty="0">
              <a:latin typeface="Calibri"/>
              <a:cs typeface="Calibri"/>
            </a:endParaRPr>
          </a:p>
          <a:p>
            <a:pPr marL="800679" lvl="1" indent="-249344">
              <a:spcBef>
                <a:spcPts val="463"/>
              </a:spcBef>
              <a:buSzPct val="110256"/>
              <a:buFont typeface="Trebuchet MS"/>
              <a:buChar char="▪"/>
              <a:tabLst>
                <a:tab pos="343479" algn="l"/>
              </a:tabLst>
            </a:pPr>
            <a:r>
              <a:rPr lang="en-US" sz="2400" b="0" dirty="0">
                <a:latin typeface="Calibri"/>
                <a:cs typeface="Calibri"/>
              </a:rPr>
              <a:t>Microchip's</a:t>
            </a:r>
            <a:r>
              <a:rPr lang="en-US" sz="2400" b="0" spc="62" dirty="0">
                <a:latin typeface="Calibri"/>
                <a:cs typeface="Calibri"/>
              </a:rPr>
              <a:t> </a:t>
            </a:r>
            <a:r>
              <a:rPr lang="en-US" sz="2400" b="0" spc="-9" dirty="0">
                <a:latin typeface="Calibri"/>
                <a:cs typeface="Calibri"/>
              </a:rPr>
              <a:t>MCP23017 (I2C)</a:t>
            </a:r>
            <a:endParaRPr lang="en-US" sz="2400" b="0" dirty="0">
              <a:latin typeface="Calibri"/>
              <a:cs typeface="Calibri"/>
            </a:endParaRPr>
          </a:p>
          <a:p>
            <a:pPr marL="800679" lvl="1" indent="-249344">
              <a:spcBef>
                <a:spcPts val="468"/>
              </a:spcBef>
              <a:buSzPct val="110256"/>
              <a:buFont typeface="Trebuchet MS"/>
              <a:buChar char="▪"/>
              <a:tabLst>
                <a:tab pos="343479" algn="l"/>
              </a:tabLst>
            </a:pPr>
            <a:r>
              <a:rPr lang="en-US" sz="2400" b="0" dirty="0">
                <a:latin typeface="Calibri"/>
                <a:cs typeface="Calibri"/>
              </a:rPr>
              <a:t>Microchip's</a:t>
            </a:r>
            <a:r>
              <a:rPr lang="en-US" sz="2400" b="0" spc="53" dirty="0">
                <a:latin typeface="Calibri"/>
                <a:cs typeface="Calibri"/>
              </a:rPr>
              <a:t> </a:t>
            </a:r>
            <a:r>
              <a:rPr lang="en-US" sz="2400" b="0" dirty="0">
                <a:latin typeface="Calibri"/>
                <a:cs typeface="Calibri"/>
              </a:rPr>
              <a:t>MCP23S17</a:t>
            </a:r>
            <a:r>
              <a:rPr lang="en-US" sz="2400" b="0" spc="53" dirty="0">
                <a:latin typeface="Calibri"/>
                <a:cs typeface="Calibri"/>
              </a:rPr>
              <a:t> </a:t>
            </a:r>
            <a:r>
              <a:rPr lang="en-US" sz="2400" b="0" dirty="0">
                <a:latin typeface="Calibri"/>
                <a:cs typeface="Calibri"/>
              </a:rPr>
              <a:t>(</a:t>
            </a:r>
            <a:r>
              <a:rPr lang="en-US" sz="2400" b="0" spc="-18" dirty="0">
                <a:latin typeface="Calibri"/>
                <a:cs typeface="Calibri"/>
              </a:rPr>
              <a:t>SPI)</a:t>
            </a:r>
            <a:endParaRPr lang="en-US" sz="2400" b="0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b="0" dirty="0"/>
          </a:p>
          <a:p>
            <a:pPr marL="479425" indent="-479425"/>
            <a:r>
              <a:rPr lang="en-US" b="0" dirty="0"/>
              <a:t>“Free” with a serial communication port</a:t>
            </a:r>
          </a:p>
          <a:p>
            <a:pPr marL="479425" indent="-479425"/>
            <a:r>
              <a:rPr lang="en-US" b="0" dirty="0"/>
              <a:t>Non-insignificant amount of software</a:t>
            </a:r>
          </a:p>
          <a:p>
            <a:pPr marL="11206"/>
            <a:endParaRPr lang="en-US" b="0" dirty="0">
              <a:latin typeface="Calibri"/>
              <a:cs typeface="Calibri"/>
            </a:endParaRPr>
          </a:p>
          <a:p>
            <a:pPr marL="11206"/>
            <a:endParaRPr lang="en-US" b="0" dirty="0">
              <a:latin typeface="Calibri"/>
              <a:cs typeface="Calibri"/>
            </a:endParaRPr>
          </a:p>
          <a:p>
            <a:pPr>
              <a:spcBef>
                <a:spcPts val="40"/>
              </a:spcBef>
            </a:pPr>
            <a:endParaRPr lang="en-US" b="0" dirty="0">
              <a:latin typeface="Calibri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B72244-9310-E531-035B-093E10F58004}"/>
              </a:ext>
            </a:extLst>
          </p:cNvPr>
          <p:cNvSpPr txBox="1"/>
          <p:nvPr/>
        </p:nvSpPr>
        <p:spPr>
          <a:xfrm>
            <a:off x="6181344" y="1650547"/>
            <a:ext cx="1265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 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Serial Port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D2A273B-9182-8926-FA17-B7DCEC24E332}"/>
              </a:ext>
            </a:extLst>
          </p:cNvPr>
          <p:cNvSpPr/>
          <p:nvPr/>
        </p:nvSpPr>
        <p:spPr>
          <a:xfrm>
            <a:off x="6096000" y="1630298"/>
            <a:ext cx="1527675" cy="1429893"/>
          </a:xfrm>
          <a:prstGeom prst="roundRect">
            <a:avLst/>
          </a:prstGeom>
          <a:solidFill>
            <a:srgbClr val="FF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9;p3">
            <a:extLst>
              <a:ext uri="{FF2B5EF4-FFF2-40B4-BE49-F238E27FC236}">
                <a16:creationId xmlns:a16="http://schemas.microsoft.com/office/drawing/2014/main" id="{995BFCBB-0692-5C79-C600-7C88FA7D9B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8787" y="371182"/>
            <a:ext cx="101219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19063" lvl="0" indent="-119063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Overview of Lecture</a:t>
            </a:r>
            <a:endParaRPr sz="3600" dirty="0"/>
          </a:p>
        </p:txBody>
      </p:sp>
      <p:sp>
        <p:nvSpPr>
          <p:cNvPr id="11" name="Google Shape;80;p3">
            <a:extLst>
              <a:ext uri="{FF2B5EF4-FFF2-40B4-BE49-F238E27FC236}">
                <a16:creationId xmlns:a16="http://schemas.microsoft.com/office/drawing/2014/main" id="{5FA5B0D3-6B8C-CEE2-2475-58088F187F19}"/>
              </a:ext>
            </a:extLst>
          </p:cNvPr>
          <p:cNvSpPr txBox="1">
            <a:spLocks/>
          </p:cNvSpPr>
          <p:nvPr/>
        </p:nvSpPr>
        <p:spPr>
          <a:xfrm>
            <a:off x="0" y="1362075"/>
            <a:ext cx="10528300" cy="497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90000"/>
              </a:buClr>
              <a:buSzPts val="1440"/>
              <a:buFont typeface="Noto Sans Symbols"/>
              <a:buChar char="⬛"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90000"/>
              </a:buClr>
              <a:buSzPts val="22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0"/>
              </a:spcBef>
            </a:pPr>
            <a:r>
              <a:rPr lang="en-US"/>
              <a:t>What Are Peripherals?</a:t>
            </a:r>
          </a:p>
          <a:p>
            <a:pPr marL="342900" indent="-342900">
              <a:spcBef>
                <a:spcPts val="0"/>
              </a:spcBef>
            </a:pPr>
            <a:endParaRPr lang="en-US"/>
          </a:p>
          <a:p>
            <a:pPr marL="342900" indent="-342900">
              <a:spcBef>
                <a:spcPts val="0"/>
              </a:spcBef>
            </a:pPr>
            <a:r>
              <a:rPr lang="en-US"/>
              <a:t>Memory Mapped I/O</a:t>
            </a:r>
          </a:p>
          <a:p>
            <a:pPr marL="342900" indent="-342900">
              <a:spcBef>
                <a:spcPts val="0"/>
              </a:spcBef>
            </a:pPr>
            <a:endParaRPr lang="en-US"/>
          </a:p>
          <a:p>
            <a:pPr marL="342900" indent="-342900">
              <a:spcBef>
                <a:spcPts val="0"/>
              </a:spcBef>
            </a:pPr>
            <a:r>
              <a:rPr lang="en-US" b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</a:p>
          <a:p>
            <a:pPr marL="342900" indent="-342900">
              <a:spcBef>
                <a:spcPts val="0"/>
              </a:spcBef>
            </a:pPr>
            <a:endParaRPr lang="en-US"/>
          </a:p>
          <a:p>
            <a:pPr marL="342900" indent="-342900">
              <a:spcBef>
                <a:spcPts val="0"/>
              </a:spcBef>
            </a:pPr>
            <a:r>
              <a:rPr lang="en-US"/>
              <a:t>General Purpose Inputs/Outputs</a:t>
            </a:r>
          </a:p>
          <a:p>
            <a:pPr marL="800100" lvl="1" indent="-342900">
              <a:spcBef>
                <a:spcPts val="0"/>
              </a:spcBef>
            </a:pPr>
            <a:r>
              <a:rPr lang="en-US"/>
              <a:t>Light Emitting Diodes (LEDs)</a:t>
            </a:r>
          </a:p>
          <a:p>
            <a:pPr marL="800100" lvl="1" indent="-342900">
              <a:spcBef>
                <a:spcPts val="0"/>
              </a:spcBef>
            </a:pPr>
            <a:r>
              <a:rPr lang="en-US"/>
              <a:t>Switches</a:t>
            </a:r>
          </a:p>
          <a:p>
            <a:pPr marL="800100" lvl="1" indent="-342900">
              <a:spcBef>
                <a:spcPts val="0"/>
              </a:spcBef>
            </a:pPr>
            <a:r>
              <a:rPr lang="en-US"/>
              <a:t>Keypads</a:t>
            </a:r>
          </a:p>
          <a:p>
            <a:pPr marL="800100" lvl="1" indent="-342900">
              <a:spcBef>
                <a:spcPts val="0"/>
              </a:spcBef>
            </a:pPr>
            <a:r>
              <a:rPr lang="en-US"/>
              <a:t>Liquid Crystal Displays (LCDs)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A89557-4FFF-DF84-6A53-ADD3867C4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675" y="275785"/>
            <a:ext cx="6630325" cy="63064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plate2007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00000"/>
      </a:hlink>
      <a:folHlink>
        <a:srgbClr val="C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2287</TotalTime>
  <Words>3878</Words>
  <Application>Microsoft Office PowerPoint</Application>
  <PresentationFormat>Widescreen</PresentationFormat>
  <Paragraphs>653</Paragraphs>
  <Slides>95</Slides>
  <Notes>2</Notes>
  <HiddenSlides>52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6" baseType="lpstr">
      <vt:lpstr>Courier New</vt:lpstr>
      <vt:lpstr>Trebuchet MS</vt:lpstr>
      <vt:lpstr>Comic Sans MS</vt:lpstr>
      <vt:lpstr>Arial</vt:lpstr>
      <vt:lpstr>Consolas</vt:lpstr>
      <vt:lpstr>Wingdings</vt:lpstr>
      <vt:lpstr>Times New Roman</vt:lpstr>
      <vt:lpstr>Calibri</vt:lpstr>
      <vt:lpstr>Arial Narrow</vt:lpstr>
      <vt:lpstr>Noto Sans Symbols</vt:lpstr>
      <vt:lpstr>template2007</vt:lpstr>
      <vt:lpstr>PowerPoint Presentation</vt:lpstr>
      <vt:lpstr>Overview of Lecture</vt:lpstr>
      <vt:lpstr>ARM Microcontroller Block Diagram</vt:lpstr>
      <vt:lpstr>ARM Microcontroller Block Diagram</vt:lpstr>
      <vt:lpstr>ARM Microcontroller Block Diagram</vt:lpstr>
      <vt:lpstr>What Is a Peripheral? Something That Helps the CPU </vt:lpstr>
      <vt:lpstr>What Is a Peripheral?</vt:lpstr>
      <vt:lpstr>What Is a Peripheral?</vt:lpstr>
      <vt:lpstr>Embedded Systems Challenges</vt:lpstr>
      <vt:lpstr>Interfacing Peripheral Devices to the Processor</vt:lpstr>
      <vt:lpstr>How Does the CPU Communicate with Its Peripherals?</vt:lpstr>
      <vt:lpstr>How Does the CPU Communicate with Its Peripherals?</vt:lpstr>
      <vt:lpstr>How Does the CPU Communicate with Its Peripherals?</vt:lpstr>
      <vt:lpstr>Memory Mapped I/O   </vt:lpstr>
      <vt:lpstr>Memory Mapped I/O vs. Port Mapped I/O </vt:lpstr>
      <vt:lpstr>Memory Mapped I/O (MMIO)</vt:lpstr>
      <vt:lpstr>PowerPoint Presentation</vt:lpstr>
      <vt:lpstr>PowerPoint Presentation</vt:lpstr>
      <vt:lpstr>Digital Input/Output Ports Memory Mapped Registers (x = A, B, C…)</vt:lpstr>
      <vt:lpstr>Digital Input/Output Ports Memory Mapped Registers (x = A, B, C…)</vt:lpstr>
      <vt:lpstr>PowerPoint Presentation</vt:lpstr>
      <vt:lpstr>PowerPoint Presentation</vt:lpstr>
      <vt:lpstr>Example Memory Mapped I/O Peripheral Digital Input/Output Ports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Access to Memory Mapped Inputs and Outputs (MMIO)</vt:lpstr>
      <vt:lpstr>Cortex-M4 Bus Interface</vt:lpstr>
      <vt:lpstr>Example – Writing to an External 7-Segment LED Display </vt:lpstr>
      <vt:lpstr>Writing Code to Access MMIO Registers </vt:lpstr>
      <vt:lpstr>GPIO: General Purpose I/O</vt:lpstr>
      <vt:lpstr>LED: Light Emitting Diode</vt:lpstr>
      <vt:lpstr>LEDs Can Be Connected to GPIO Pins Two Ways: “Active HI” or “Active LO”</vt:lpstr>
      <vt:lpstr>LEDs Can Be Connected to GPIO Pins Two Ways: “Active HI” or “Active LO”</vt:lpstr>
      <vt:lpstr>LEDs Can Be Connected to GPIO Pins Two Ways: “Active HI” or “Active LO”</vt:lpstr>
      <vt:lpstr>LED Current Limiting Resistor</vt:lpstr>
      <vt:lpstr>Improving LED Current Drive</vt:lpstr>
      <vt:lpstr>Controlling a Matrix of LEDs</vt:lpstr>
      <vt:lpstr>Controlling a Matrix of LEDs</vt:lpstr>
      <vt:lpstr>Advanced Technique: "Charlieplexing" GPIO = HI  or  LO  or  “Tristated” (disconnected)</vt:lpstr>
      <vt:lpstr>Advanced Technique: "Charlieplexing" GPIO = HI  or  LO  or  “Tristated” (disconnected)</vt:lpstr>
      <vt:lpstr>Advanced Technique: "Charlieplexing" GPIO = HI  or  LO  or  “Tristated” (disconnected)</vt:lpstr>
      <vt:lpstr>Advanced Technique: "Charlieplexing" GPIO = HI  or  LO  or  “Tristated” (disconnected)</vt:lpstr>
      <vt:lpstr>PowerPoint Presentation</vt:lpstr>
      <vt:lpstr>Contact Terminology:  Normal, Poles and Throws</vt:lpstr>
      <vt:lpstr>Contact Terminology:  Normal, Poles and Throws</vt:lpstr>
      <vt:lpstr>Contact Terminology:  Normal, Poles and Throws</vt:lpstr>
      <vt:lpstr>Connecting to a Microcontroller</vt:lpstr>
      <vt:lpstr>Connecting to a Microcontroller</vt:lpstr>
      <vt:lpstr>Connecting to a Microcontroller</vt:lpstr>
      <vt:lpstr>Connecting to a Microcontroller</vt:lpstr>
      <vt:lpstr>Connecting to a Microcontroller</vt:lpstr>
      <vt:lpstr>Internal GPIO Pull-Up (and Pull-Down) Resistors</vt:lpstr>
      <vt:lpstr>PowerPoint Presentation</vt:lpstr>
      <vt:lpstr>PowerPoint Presentation</vt:lpstr>
      <vt:lpstr>Switch Bounce</vt:lpstr>
      <vt:lpstr>Switch Bounce</vt:lpstr>
      <vt:lpstr>Switch Bounce</vt:lpstr>
      <vt:lpstr>Switch Bounce</vt:lpstr>
      <vt:lpstr>Switch Bounce</vt:lpstr>
      <vt:lpstr>Keypads (Lots of Buttons)</vt:lpstr>
      <vt:lpstr>Activate Rows and Test Columns</vt:lpstr>
      <vt:lpstr>Activate Rows and Test Columns</vt:lpstr>
      <vt:lpstr>Activate Rows and Test Columns</vt:lpstr>
      <vt:lpstr>Activate Rows and Test Columns</vt:lpstr>
      <vt:lpstr>Liquid Crystal Display (LCD)</vt:lpstr>
      <vt:lpstr>Using the Hitachi HD44780 LCD Driver</vt:lpstr>
      <vt:lpstr>Using the Hitachi  HD44780 LCD Driver</vt:lpstr>
      <vt:lpstr>Initializing the Hitachi  HD44780 LCD Driver</vt:lpstr>
      <vt:lpstr>An Interface to the  HD44780 LCD Driver </vt:lpstr>
      <vt:lpstr>Overview of Lecture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18-349: Introduction to Embedded Real-Time Systems  Lecture 2: Manufacturing Electronics</dc:title>
  <dc:creator>Jenn Gooch</dc:creator>
  <cp:lastModifiedBy>Emmanuel Ndashimye</cp:lastModifiedBy>
  <cp:revision>79</cp:revision>
  <dcterms:created xsi:type="dcterms:W3CDTF">2010-12-17T20:07:52Z</dcterms:created>
  <dcterms:modified xsi:type="dcterms:W3CDTF">2024-02-19T07:49:42Z</dcterms:modified>
</cp:coreProperties>
</file>